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7"/>
  </p:notesMasterIdLst>
  <p:sldIdLst>
    <p:sldId id="256" r:id="rId2"/>
    <p:sldId id="277" r:id="rId3"/>
    <p:sldId id="278" r:id="rId4"/>
    <p:sldId id="279" r:id="rId5"/>
    <p:sldId id="301" r:id="rId6"/>
    <p:sldId id="302" r:id="rId7"/>
    <p:sldId id="298" r:id="rId8"/>
    <p:sldId id="263" r:id="rId9"/>
    <p:sldId id="275" r:id="rId10"/>
    <p:sldId id="289" r:id="rId11"/>
    <p:sldId id="281" r:id="rId12"/>
    <p:sldId id="299" r:id="rId13"/>
    <p:sldId id="291" r:id="rId14"/>
    <p:sldId id="292" r:id="rId15"/>
    <p:sldId id="295" r:id="rId16"/>
    <p:sldId id="293" r:id="rId17"/>
    <p:sldId id="285" r:id="rId18"/>
    <p:sldId id="272" r:id="rId19"/>
    <p:sldId id="273" r:id="rId20"/>
    <p:sldId id="274" r:id="rId21"/>
    <p:sldId id="288" r:id="rId22"/>
    <p:sldId id="300" r:id="rId23"/>
    <p:sldId id="290" r:id="rId24"/>
    <p:sldId id="296" r:id="rId25"/>
    <p:sldId id="297" r:id="rId2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55" autoAdjust="0"/>
    <p:restoredTop sz="62776" autoAdjust="0"/>
  </p:normalViewPr>
  <p:slideViewPr>
    <p:cSldViewPr snapToGrid="0">
      <p:cViewPr varScale="1">
        <p:scale>
          <a:sx n="73" d="100"/>
          <a:sy n="73" d="100"/>
        </p:scale>
        <p:origin x="893" y="53"/>
      </p:cViewPr>
      <p:guideLst>
        <p:guide orient="horz" pos="1620"/>
        <p:guide pos="2880"/>
      </p:guideLst>
    </p:cSldViewPr>
  </p:slideViewPr>
  <p:notesTextViewPr>
    <p:cViewPr>
      <p:scale>
        <a:sx n="125" d="100"/>
        <a:sy n="125" d="100"/>
      </p:scale>
      <p:origin x="0" y="0"/>
    </p:cViewPr>
  </p:notesTextViewPr>
  <p:notesViewPr>
    <p:cSldViewPr snapToGrid="0">
      <p:cViewPr varScale="1">
        <p:scale>
          <a:sx n="66" d="100"/>
          <a:sy n="66" d="100"/>
        </p:scale>
        <p:origin x="240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65775f94bf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65775f94bf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smtClean="0">
                <a:solidFill>
                  <a:srgbClr val="000000"/>
                </a:solidFill>
                <a:effectLst/>
                <a:latin typeface="Arial"/>
                <a:ea typeface="Arial"/>
                <a:cs typeface="Arial"/>
                <a:sym typeface="Arial"/>
              </a:rPr>
              <a:t>We are encouraging interactions between scientists and resource managers by funding Catskill Research Fellowships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600908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1"/>
            <a:r>
              <a:rPr lang="en-US" sz="1100" b="0" i="0" u="none" strike="noStrike" cap="none" dirty="0" smtClean="0">
                <a:solidFill>
                  <a:srgbClr val="000000"/>
                </a:solidFill>
                <a:effectLst/>
                <a:latin typeface="Arial"/>
                <a:ea typeface="Arial"/>
                <a:cs typeface="Arial"/>
                <a:sym typeface="Arial"/>
              </a:rPr>
              <a:t>Asked resource managers what they research</a:t>
            </a:r>
            <a:r>
              <a:rPr lang="en-US" sz="1100" b="0" i="0" u="none" strike="noStrike" cap="none" baseline="0" dirty="0" smtClean="0">
                <a:solidFill>
                  <a:srgbClr val="000000"/>
                </a:solidFill>
                <a:effectLst/>
                <a:latin typeface="Arial"/>
                <a:ea typeface="Arial"/>
                <a:cs typeface="Arial"/>
                <a:sym typeface="Arial"/>
              </a:rPr>
              <a:t> needs they wanted help with</a:t>
            </a:r>
            <a:endParaRPr lang="en-US" sz="1100" b="0" i="0" u="none" strike="noStrike" cap="none" dirty="0" smtClean="0">
              <a:solidFill>
                <a:srgbClr val="000000"/>
              </a:solidFill>
              <a:effectLst/>
              <a:latin typeface="Arial"/>
              <a:ea typeface="Arial"/>
              <a:cs typeface="Arial"/>
              <a:sym typeface="Arial"/>
            </a:endParaRPr>
          </a:p>
          <a:p>
            <a:pPr lvl="1"/>
            <a:r>
              <a:rPr lang="en-US" sz="1100" b="0" i="0" u="none" strike="noStrike" cap="none" dirty="0" smtClean="0">
                <a:solidFill>
                  <a:srgbClr val="000000"/>
                </a:solidFill>
                <a:effectLst/>
                <a:latin typeface="Arial"/>
                <a:ea typeface="Arial"/>
                <a:cs typeface="Arial"/>
                <a:sym typeface="Arial"/>
              </a:rPr>
              <a:t>Fellowships are meant to match the expertise of professors and their students with the research needs of natural resource managers. </a:t>
            </a:r>
          </a:p>
          <a:p>
            <a:pPr lvl="1"/>
            <a:r>
              <a:rPr lang="en-US" sz="1100" b="0" i="0" u="none" strike="noStrike" cap="none" dirty="0" smtClean="0">
                <a:solidFill>
                  <a:srgbClr val="000000"/>
                </a:solidFill>
                <a:effectLst/>
                <a:latin typeface="Arial"/>
                <a:ea typeface="Arial"/>
                <a:cs typeface="Arial"/>
                <a:sym typeface="Arial"/>
              </a:rPr>
              <a:t>The student is provided a stipend and</a:t>
            </a:r>
            <a:r>
              <a:rPr lang="en-US" sz="1100" b="0" i="0" u="none" strike="noStrike" cap="none" baseline="0" dirty="0" smtClean="0">
                <a:solidFill>
                  <a:srgbClr val="000000"/>
                </a:solidFill>
                <a:effectLst/>
                <a:latin typeface="Arial"/>
                <a:ea typeface="Arial"/>
                <a:cs typeface="Arial"/>
                <a:sym typeface="Arial"/>
              </a:rPr>
              <a:t> paired with an academic advisor and agency mentor</a:t>
            </a:r>
            <a:endParaRPr lang="en-US" sz="1100" b="0" i="0" u="none" strike="noStrike" cap="none" dirty="0" smtClean="0">
              <a:solidFill>
                <a:srgbClr val="000000"/>
              </a:solidFill>
              <a:effectLst/>
              <a:latin typeface="Arial"/>
              <a:ea typeface="Arial"/>
              <a:cs typeface="Arial"/>
              <a:sym typeface="Arial"/>
            </a:endParaRPr>
          </a:p>
          <a:p>
            <a:pPr lvl="1"/>
            <a:endParaRPr lang="en-US" sz="1100" b="0" i="0" u="none" strike="noStrike" cap="none" dirty="0" smtClean="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1894203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smtClean="0">
                <a:solidFill>
                  <a:srgbClr val="000000"/>
                </a:solidFill>
                <a:effectLst/>
                <a:latin typeface="Arial"/>
                <a:ea typeface="Arial"/>
                <a:cs typeface="Arial"/>
                <a:sym typeface="Arial"/>
              </a:rPr>
              <a:t>Provide a positive research experience for student fellows where they</a:t>
            </a:r>
            <a:r>
              <a:rPr lang="en-US" sz="1100" b="0" i="0" u="none" strike="noStrike" cap="none" baseline="0" dirty="0" smtClean="0">
                <a:solidFill>
                  <a:srgbClr val="000000"/>
                </a:solidFill>
                <a:effectLst/>
                <a:latin typeface="Arial"/>
                <a:ea typeface="Arial"/>
                <a:cs typeface="Arial"/>
                <a:sym typeface="Arial"/>
              </a:rPr>
              <a:t> are part of a collaboration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baseline="0" dirty="0" smtClean="0">
                <a:solidFill>
                  <a:srgbClr val="000000"/>
                </a:solidFill>
                <a:effectLst/>
                <a:latin typeface="Arial"/>
                <a:ea typeface="Arial"/>
                <a:cs typeface="Arial"/>
                <a:sym typeface="Arial"/>
              </a:rPr>
              <a:t>Promote that information exchange between researchers and resource managers to promote science informed resource management</a:t>
            </a:r>
            <a:endParaRPr lang="en-US" sz="1100" b="0" i="0" u="none" strike="noStrike" cap="none" dirty="0" smtClean="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smtClean="0">
                <a:solidFill>
                  <a:srgbClr val="000000"/>
                </a:solidFill>
                <a:effectLst/>
                <a:latin typeface="Arial"/>
                <a:ea typeface="Arial"/>
                <a:cs typeface="Arial"/>
                <a:sym typeface="Arial"/>
              </a:rPr>
              <a:t>Currently there is a lack of substantial funding for research in the Catskills, and a lack of researchers using the Catskills to help answer nation-wide or global questions. That gives them access</a:t>
            </a:r>
            <a:r>
              <a:rPr lang="en-US" sz="1100" b="0" i="0" u="none" strike="noStrike" cap="none" baseline="0" dirty="0" smtClean="0">
                <a:solidFill>
                  <a:srgbClr val="000000"/>
                </a:solidFill>
                <a:effectLst/>
                <a:latin typeface="Arial"/>
                <a:ea typeface="Arial"/>
                <a:cs typeface="Arial"/>
                <a:sym typeface="Arial"/>
              </a:rPr>
              <a:t> to larger funding sources such as NSF.</a:t>
            </a:r>
            <a:r>
              <a:rPr lang="en-US" sz="1100" b="0" i="0" u="none" strike="noStrike" cap="none" dirty="0" smtClean="0">
                <a:solidFill>
                  <a:srgbClr val="000000"/>
                </a:solidFill>
                <a:effectLst/>
                <a:latin typeface="Arial"/>
                <a:ea typeface="Arial"/>
                <a:cs typeface="Arial"/>
                <a:sym typeface="Arial"/>
              </a:rPr>
              <a:t> This funding for fellowships can help attract new researchers to the Catskills to address more local questions relevant to resource management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smtClean="0">
                <a:solidFill>
                  <a:srgbClr val="000000"/>
                </a:solidFill>
                <a:effectLst/>
                <a:latin typeface="Arial"/>
                <a:ea typeface="Arial"/>
                <a:cs typeface="Arial"/>
                <a:sym typeface="Arial"/>
              </a:rPr>
              <a:t>Bring students to the Catskills in the hope they</a:t>
            </a:r>
            <a:r>
              <a:rPr lang="en-US" sz="1100" b="0" i="0" u="none" strike="noStrike" cap="none" baseline="0" dirty="0" smtClean="0">
                <a:solidFill>
                  <a:srgbClr val="000000"/>
                </a:solidFill>
                <a:effectLst/>
                <a:latin typeface="Arial"/>
                <a:ea typeface="Arial"/>
                <a:cs typeface="Arial"/>
                <a:sym typeface="Arial"/>
              </a:rPr>
              <a:t> will want to continue to study in the Catskills</a:t>
            </a:r>
            <a:endParaRPr lang="en-US" sz="1100" b="0" i="0" u="none" strike="noStrike" cap="none" dirty="0" smtClean="0">
              <a:solidFill>
                <a:srgbClr val="000000"/>
              </a:solidFill>
              <a:effectLst/>
              <a:latin typeface="Arial"/>
              <a:ea typeface="Arial"/>
              <a:cs typeface="Arial"/>
              <a:sym typeface="Arial"/>
            </a:endParaRPr>
          </a:p>
          <a:p>
            <a:pPr lvl="0"/>
            <a:r>
              <a:rPr lang="en-US" sz="1100" b="0" i="0" u="none" strike="noStrike" cap="none" dirty="0" smtClean="0">
                <a:solidFill>
                  <a:srgbClr val="000000"/>
                </a:solidFill>
                <a:effectLst/>
                <a:latin typeface="Arial"/>
                <a:ea typeface="Arial"/>
                <a:cs typeface="Arial"/>
                <a:sym typeface="Arial"/>
              </a:rPr>
              <a:t>2019 – 4 fellows, 2 of those funded by SCSWCD</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smtClean="0">
                <a:solidFill>
                  <a:srgbClr val="000000"/>
                </a:solidFill>
                <a:effectLst/>
                <a:latin typeface="Arial"/>
                <a:ea typeface="Arial"/>
                <a:cs typeface="Arial"/>
                <a:sym typeface="Arial"/>
              </a:rPr>
              <a:t>Students are working on summarizing their work now and we will have results by the end of December.</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smtClean="0">
                <a:solidFill>
                  <a:srgbClr val="000000"/>
                </a:solidFill>
                <a:effectLst/>
                <a:latin typeface="Arial"/>
                <a:ea typeface="Arial"/>
                <a:cs typeface="Arial"/>
                <a:sym typeface="Arial"/>
              </a:rPr>
              <a:t>We</a:t>
            </a:r>
            <a:r>
              <a:rPr lang="en-US" sz="1100" b="0" i="0" u="none" strike="noStrike" cap="none" baseline="0" dirty="0" smtClean="0">
                <a:solidFill>
                  <a:srgbClr val="000000"/>
                </a:solidFill>
                <a:effectLst/>
                <a:latin typeface="Arial"/>
                <a:ea typeface="Arial"/>
                <a:cs typeface="Arial"/>
                <a:sym typeface="Arial"/>
              </a:rPr>
              <a:t> are c</a:t>
            </a:r>
            <a:r>
              <a:rPr lang="en-US" sz="1100" b="0" i="0" u="none" strike="noStrike" cap="none" dirty="0" smtClean="0">
                <a:solidFill>
                  <a:srgbClr val="000000"/>
                </a:solidFill>
                <a:effectLst/>
                <a:latin typeface="Arial"/>
                <a:ea typeface="Arial"/>
                <a:cs typeface="Arial"/>
                <a:sym typeface="Arial"/>
              </a:rPr>
              <a:t>urrently  accepting applications by professors due next Thursday for next year’s fellowships.</a:t>
            </a:r>
          </a:p>
          <a:p>
            <a:endParaRPr lang="en-US" dirty="0"/>
          </a:p>
        </p:txBody>
      </p:sp>
    </p:spTree>
    <p:extLst>
      <p:ext uri="{BB962C8B-B14F-4D97-AF65-F5344CB8AC3E}">
        <p14:creationId xmlns:p14="http://schemas.microsoft.com/office/powerpoint/2010/main" val="3126163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effectLst/>
            </a:endParaRP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b="0" i="0" u="none" strike="noStrike" cap="none" dirty="0" smtClean="0">
              <a:solidFill>
                <a:srgbClr val="000000"/>
              </a:solidFill>
              <a:effectLst/>
              <a:latin typeface="Arial"/>
              <a:ea typeface="Arial"/>
              <a:cs typeface="Arial"/>
              <a:sym typeface="Arial"/>
            </a:endParaRPr>
          </a:p>
          <a:p>
            <a:pPr lvl="1"/>
            <a:r>
              <a:rPr lang="en-US" sz="1100" b="0" i="0" u="none" strike="noStrike" cap="none" dirty="0" smtClean="0">
                <a:solidFill>
                  <a:srgbClr val="000000"/>
                </a:solidFill>
                <a:effectLst/>
                <a:latin typeface="Arial"/>
                <a:ea typeface="Arial"/>
                <a:cs typeface="Arial"/>
                <a:sym typeface="Arial"/>
              </a:rPr>
              <a:t>VOICE</a:t>
            </a:r>
          </a:p>
          <a:p>
            <a:pPr lvl="1"/>
            <a:r>
              <a:rPr lang="en-US" sz="1100" b="0" i="0" u="none" strike="noStrike" cap="none" dirty="0" smtClean="0">
                <a:solidFill>
                  <a:srgbClr val="000000"/>
                </a:solidFill>
                <a:effectLst/>
                <a:latin typeface="Arial"/>
                <a:ea typeface="Arial"/>
                <a:cs typeface="Arial"/>
                <a:sym typeface="Arial"/>
              </a:rPr>
              <a:t>Our first fellow is Matthew </a:t>
            </a:r>
            <a:r>
              <a:rPr lang="en-US" sz="1100" b="0" i="0" u="none" strike="noStrike" cap="none" dirty="0" err="1" smtClean="0">
                <a:solidFill>
                  <a:srgbClr val="000000"/>
                </a:solidFill>
                <a:effectLst/>
                <a:latin typeface="Arial"/>
                <a:ea typeface="Arial"/>
                <a:cs typeface="Arial"/>
                <a:sym typeface="Arial"/>
              </a:rPr>
              <a:t>Borovy</a:t>
            </a:r>
            <a:r>
              <a:rPr lang="en-US" sz="1100" b="0" i="0" u="none" strike="noStrike" cap="none" baseline="0" dirty="0" smtClean="0">
                <a:solidFill>
                  <a:srgbClr val="000000"/>
                </a:solidFill>
                <a:effectLst/>
                <a:latin typeface="Arial"/>
                <a:ea typeface="Arial"/>
                <a:cs typeface="Arial"/>
                <a:sym typeface="Arial"/>
              </a:rPr>
              <a:t> and he studied the perception of trail risk in the Catskill park. New York State DEC had historical trail register data that is wasn’t sure how to interpret  because they needed more data. They were interested in trail sign in rates and why people would or would not use the registry. </a:t>
            </a:r>
            <a:endParaRPr lang="en-US" sz="1100" b="0" i="0" u="none" strike="noStrike" cap="none" dirty="0" smtClean="0">
              <a:solidFill>
                <a:srgbClr val="000000"/>
              </a:solidFill>
              <a:effectLst/>
              <a:latin typeface="Arial"/>
              <a:ea typeface="Arial"/>
              <a:cs typeface="Arial"/>
              <a:sym typeface="Arial"/>
            </a:endParaRPr>
          </a:p>
          <a:p>
            <a:pPr lvl="2"/>
            <a:r>
              <a:rPr lang="en-US" sz="1100" b="0" i="0" u="none" strike="noStrike" cap="none" dirty="0" smtClean="0">
                <a:solidFill>
                  <a:srgbClr val="000000"/>
                </a:solidFill>
                <a:effectLst/>
                <a:latin typeface="Arial"/>
                <a:ea typeface="Arial"/>
                <a:cs typeface="Arial"/>
                <a:sym typeface="Arial"/>
              </a:rPr>
              <a:t>Matthew</a:t>
            </a:r>
            <a:r>
              <a:rPr lang="en-US" sz="1100" b="0" i="0" u="none" strike="noStrike" cap="none" baseline="0" dirty="0" smtClean="0">
                <a:solidFill>
                  <a:srgbClr val="000000"/>
                </a:solidFill>
                <a:effectLst/>
                <a:latin typeface="Arial"/>
                <a:ea typeface="Arial"/>
                <a:cs typeface="Arial"/>
                <a:sym typeface="Arial"/>
              </a:rPr>
              <a:t> spent his summer sitting at trailheads surveying visitors and making observations on their preparedness for the trail and whether they signed in. </a:t>
            </a:r>
          </a:p>
          <a:p>
            <a:pPr lvl="2"/>
            <a:endParaRPr lang="en-US" sz="1100" b="0" i="0" u="none" strike="noStrike" cap="none" dirty="0" smtClean="0">
              <a:solidFill>
                <a:srgbClr val="000000"/>
              </a:solidFill>
              <a:effectLst/>
              <a:latin typeface="Arial"/>
              <a:ea typeface="Arial"/>
              <a:cs typeface="Arial"/>
              <a:sym typeface="Arial"/>
            </a:endParaRPr>
          </a:p>
          <a:p>
            <a:pPr lvl="2"/>
            <a:endParaRPr lang="en-US" sz="1100" b="0" i="0" u="none" strike="noStrike" cap="none" dirty="0" smtClean="0">
              <a:solidFill>
                <a:srgbClr val="000000"/>
              </a:solidFill>
              <a:effectLst/>
              <a:latin typeface="Arial"/>
              <a:ea typeface="Arial"/>
              <a:cs typeface="Arial"/>
              <a:sym typeface="Arial"/>
            </a:endParaRPr>
          </a:p>
          <a:p>
            <a:pPr lvl="2"/>
            <a:endParaRPr lang="en-US" sz="1100" b="0" i="0" u="none" strike="noStrike" cap="none" dirty="0" smtClean="0">
              <a:solidFill>
                <a:srgbClr val="000000"/>
              </a:solidFill>
              <a:effectLst/>
              <a:latin typeface="Arial"/>
              <a:ea typeface="Arial"/>
              <a:cs typeface="Arial"/>
              <a:sym typeface="Arial"/>
            </a:endParaRPr>
          </a:p>
          <a:p>
            <a:pPr lvl="2"/>
            <a:endParaRPr lang="en-US" sz="1100" b="0" i="0" u="none" strike="noStrike" cap="none" dirty="0" smtClean="0">
              <a:solidFill>
                <a:srgbClr val="000000"/>
              </a:solidFill>
              <a:effectLst/>
              <a:latin typeface="Arial"/>
              <a:ea typeface="Arial"/>
              <a:cs typeface="Arial"/>
              <a:sym typeface="Arial"/>
            </a:endParaRPr>
          </a:p>
          <a:p>
            <a:pPr lvl="2"/>
            <a:endParaRPr lang="en-US" sz="1100" b="0" i="0" u="none" strike="noStrike" cap="none" dirty="0" smtClean="0">
              <a:solidFill>
                <a:srgbClr val="000000"/>
              </a:solidFill>
              <a:effectLst/>
              <a:latin typeface="Arial"/>
              <a:ea typeface="Arial"/>
              <a:cs typeface="Arial"/>
              <a:sym typeface="Arial"/>
            </a:endParaRPr>
          </a:p>
          <a:p>
            <a:pPr lvl="2"/>
            <a:r>
              <a:rPr lang="en-US" sz="1100" b="0" i="0" u="none" strike="noStrike" cap="none" dirty="0" smtClean="0">
                <a:solidFill>
                  <a:srgbClr val="000000"/>
                </a:solidFill>
                <a:effectLst/>
                <a:latin typeface="Arial"/>
                <a:ea typeface="Arial"/>
                <a:cs typeface="Arial"/>
                <a:sym typeface="Arial"/>
              </a:rPr>
              <a:t>The  Catskills are seeing a surge in recreational</a:t>
            </a:r>
            <a:r>
              <a:rPr lang="en-US" sz="1100" b="0" i="0" u="none" strike="noStrike" cap="none" baseline="0" dirty="0" smtClean="0">
                <a:solidFill>
                  <a:srgbClr val="000000"/>
                </a:solidFill>
                <a:effectLst/>
                <a:latin typeface="Arial"/>
                <a:ea typeface="Arial"/>
                <a:cs typeface="Arial"/>
                <a:sym typeface="Arial"/>
              </a:rPr>
              <a:t> users</a:t>
            </a:r>
            <a:r>
              <a:rPr lang="en-US" sz="1100" b="0" i="0" u="none" strike="noStrike" cap="none" dirty="0" smtClean="0">
                <a:solidFill>
                  <a:srgbClr val="000000"/>
                </a:solidFill>
                <a:effectLst/>
                <a:latin typeface="Arial"/>
                <a:ea typeface="Arial"/>
                <a:cs typeface="Arial"/>
                <a:sym typeface="Arial"/>
              </a:rPr>
              <a:t>. This has been wonderful for the Catskills Economy, but it is creating new challenges for resource managers</a:t>
            </a:r>
            <a:r>
              <a:rPr lang="en-US" sz="1100" b="0" i="0" u="none" strike="noStrike" cap="none" baseline="0" dirty="0" smtClean="0">
                <a:solidFill>
                  <a:srgbClr val="000000"/>
                </a:solidFill>
                <a:effectLst/>
                <a:latin typeface="Arial"/>
                <a:ea typeface="Arial"/>
                <a:cs typeface="Arial"/>
                <a:sym typeface="Arial"/>
              </a:rPr>
              <a:t> who are seeing an </a:t>
            </a:r>
            <a:r>
              <a:rPr lang="en-US" sz="1100" b="0" i="0" u="none" strike="noStrike" cap="none" dirty="0" smtClean="0">
                <a:solidFill>
                  <a:srgbClr val="000000"/>
                </a:solidFill>
                <a:effectLst/>
                <a:latin typeface="Arial"/>
                <a:ea typeface="Arial"/>
                <a:cs typeface="Arial"/>
                <a:sym typeface="Arial"/>
              </a:rPr>
              <a:t>Increase in users of trails. </a:t>
            </a:r>
          </a:p>
          <a:p>
            <a:pPr lvl="2"/>
            <a:r>
              <a:rPr lang="en-US" sz="1100" b="0" i="0" u="none" strike="noStrike" cap="none" dirty="0" smtClean="0">
                <a:solidFill>
                  <a:srgbClr val="000000"/>
                </a:solidFill>
                <a:effectLst/>
                <a:latin typeface="Arial"/>
                <a:ea typeface="Arial"/>
                <a:cs typeface="Arial"/>
                <a:sym typeface="Arial"/>
              </a:rPr>
              <a:t>Trail registers like the one Matthew is standing next to,</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dirty="0" smtClean="0">
                <a:solidFill>
                  <a:srgbClr val="000000"/>
                </a:solidFill>
                <a:effectLst/>
                <a:latin typeface="Arial"/>
                <a:ea typeface="Arial"/>
                <a:cs typeface="Arial"/>
                <a:sym typeface="Arial"/>
              </a:rPr>
              <a:t> help the department in the event of an emergency to help them locate someone, as well allocating other resources such as funding trail </a:t>
            </a:r>
            <a:r>
              <a:rPr lang="en-US" sz="1100" b="0" i="0" u="none" strike="noStrike" cap="none" dirty="0" err="1" smtClean="0">
                <a:solidFill>
                  <a:srgbClr val="000000"/>
                </a:solidFill>
                <a:effectLst/>
                <a:latin typeface="Arial"/>
                <a:ea typeface="Arial"/>
                <a:cs typeface="Arial"/>
                <a:sym typeface="Arial"/>
              </a:rPr>
              <a:t>maintannece</a:t>
            </a:r>
            <a:r>
              <a:rPr lang="en-US" sz="1100" b="0" i="0" u="none" strike="noStrike" cap="none" dirty="0" smtClean="0">
                <a:solidFill>
                  <a:srgbClr val="000000"/>
                </a:solidFill>
                <a:effectLst/>
                <a:latin typeface="Arial"/>
                <a:ea typeface="Arial"/>
                <a:cs typeface="Arial"/>
                <a:sym typeface="Arial"/>
              </a:rPr>
              <a:t>. </a:t>
            </a:r>
          </a:p>
          <a:p>
            <a:pPr lvl="2"/>
            <a:endParaRPr lang="en-US" sz="1100" b="0" i="0" u="none" strike="noStrike" cap="none" dirty="0" smtClean="0">
              <a:solidFill>
                <a:srgbClr val="000000"/>
              </a:solidFill>
              <a:effectLst/>
              <a:latin typeface="Arial"/>
              <a:ea typeface="Arial"/>
              <a:cs typeface="Arial"/>
              <a:sym typeface="Arial"/>
            </a:endParaRPr>
          </a:p>
          <a:p>
            <a:pPr lvl="2"/>
            <a:endParaRPr lang="en-US" sz="1100" b="0" i="0" u="none" strike="noStrike" cap="none" dirty="0" smtClean="0">
              <a:solidFill>
                <a:srgbClr val="000000"/>
              </a:solidFill>
              <a:effectLst/>
              <a:latin typeface="Arial"/>
              <a:ea typeface="Arial"/>
              <a:cs typeface="Arial"/>
              <a:sym typeface="Arial"/>
            </a:endParaRPr>
          </a:p>
          <a:p>
            <a:pPr lvl="2"/>
            <a:r>
              <a:rPr lang="en-US" sz="1100" b="0" i="0" u="none" strike="noStrike" cap="none" dirty="0" smtClean="0">
                <a:solidFill>
                  <a:srgbClr val="000000"/>
                </a:solidFill>
                <a:effectLst/>
                <a:latin typeface="Arial"/>
                <a:ea typeface="Arial"/>
                <a:cs typeface="Arial"/>
                <a:sym typeface="Arial"/>
              </a:rPr>
              <a:t>Who is using the trails, how, are they signing in, why not, locations of trail registers, signage, and other actions.  Preparedness for the trail</a:t>
            </a:r>
          </a:p>
          <a:p>
            <a:r>
              <a:rPr lang="en-US" sz="1100" b="0" i="0" u="none" strike="noStrike" cap="none" dirty="0" smtClean="0">
                <a:solidFill>
                  <a:srgbClr val="000000"/>
                </a:solidFill>
                <a:effectLst/>
                <a:latin typeface="Arial"/>
                <a:ea typeface="Arial"/>
                <a:cs typeface="Arial"/>
                <a:sym typeface="Arial"/>
              </a:rPr>
              <a:t>This will help New York State Department of Environmental Conservation make decisions about resource allocation to manage the trails.</a:t>
            </a:r>
            <a:endParaRPr lang="en-US" dirty="0"/>
          </a:p>
        </p:txBody>
      </p:sp>
    </p:spTree>
    <p:extLst>
      <p:ext uri="{BB962C8B-B14F-4D97-AF65-F5344CB8AC3E}">
        <p14:creationId xmlns:p14="http://schemas.microsoft.com/office/powerpoint/2010/main" val="2584190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effectLst/>
            </a:endParaRPr>
          </a:p>
          <a:p>
            <a:pPr lvl="1"/>
            <a:r>
              <a:rPr lang="en-US" sz="1100" b="0" i="0" u="none" strike="noStrike" cap="none" dirty="0" smtClean="0">
                <a:solidFill>
                  <a:srgbClr val="000000"/>
                </a:solidFill>
                <a:effectLst/>
                <a:latin typeface="Arial"/>
                <a:ea typeface="Arial"/>
                <a:cs typeface="Arial"/>
                <a:sym typeface="Arial"/>
              </a:rPr>
              <a:t>Eastern Timber Rattlesnakes are a threatened species in New York. DEC wants to know what areas they use in the summer and to understand possible interactions with recreationists to keep recreationists and the rattlesnakes safe.  Alex found </a:t>
            </a:r>
            <a:r>
              <a:rPr lang="en-US" sz="1100" b="0" i="0" u="none" strike="noStrike" cap="none" baseline="0" dirty="0" smtClean="0">
                <a:solidFill>
                  <a:srgbClr val="000000"/>
                </a:solidFill>
                <a:effectLst/>
                <a:latin typeface="Arial"/>
                <a:ea typeface="Arial"/>
                <a:cs typeface="Arial"/>
                <a:sym typeface="Arial"/>
              </a:rPr>
              <a:t> that there were much more robust populations than DEC realized and DEC is already modifying it proposed trail locations. This is just an example of how important a role these fellows play for these resource managers.</a:t>
            </a:r>
          </a:p>
          <a:p>
            <a:pPr lvl="1"/>
            <a:endParaRPr lang="en-US" sz="1100" b="0" i="0" u="none" strike="noStrike" cap="none" baseline="0" dirty="0" smtClean="0">
              <a:solidFill>
                <a:srgbClr val="000000"/>
              </a:solidFill>
              <a:effectLst/>
              <a:latin typeface="Arial"/>
              <a:ea typeface="Arial"/>
              <a:cs typeface="Arial"/>
              <a:sym typeface="Arial"/>
            </a:endParaRPr>
          </a:p>
          <a:p>
            <a:pPr lvl="1"/>
            <a:endParaRPr lang="en-US" sz="1100" b="0" i="0" u="none" strike="noStrike" cap="none" dirty="0" smtClean="0">
              <a:solidFill>
                <a:srgbClr val="000000"/>
              </a:solidFill>
              <a:effectLst/>
              <a:latin typeface="Arial"/>
              <a:ea typeface="Arial"/>
              <a:cs typeface="Arial"/>
              <a:sym typeface="Arial"/>
            </a:endParaRPr>
          </a:p>
          <a:p>
            <a:pPr lvl="1"/>
            <a:r>
              <a:rPr lang="en-US" sz="1100" b="0" i="0" u="none" strike="noStrike" cap="none" dirty="0" smtClean="0">
                <a:solidFill>
                  <a:srgbClr val="000000"/>
                </a:solidFill>
                <a:effectLst/>
                <a:latin typeface="Arial"/>
                <a:ea typeface="Arial"/>
                <a:cs typeface="Arial"/>
                <a:sym typeface="Arial"/>
              </a:rPr>
              <a:t>Where are rattlesnakes? How do they need to modify plans for new trails? .  They can have large home ranges and are susceptible to poaching and loss of habitat. </a:t>
            </a:r>
          </a:p>
          <a:p>
            <a:endParaRPr lang="en-US" dirty="0"/>
          </a:p>
        </p:txBody>
      </p:sp>
    </p:spTree>
    <p:extLst>
      <p:ext uri="{BB962C8B-B14F-4D97-AF65-F5344CB8AC3E}">
        <p14:creationId xmlns:p14="http://schemas.microsoft.com/office/powerpoint/2010/main" val="2749334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100" b="0" i="0" u="none" strike="noStrike" cap="none" dirty="0" smtClean="0">
                <a:solidFill>
                  <a:srgbClr val="000000"/>
                </a:solidFill>
                <a:effectLst/>
                <a:latin typeface="Arial"/>
                <a:ea typeface="Arial"/>
                <a:cs typeface="Arial"/>
                <a:sym typeface="Arial"/>
              </a:rPr>
              <a:t>Ben worked with the </a:t>
            </a:r>
            <a:r>
              <a:rPr lang="en-US" sz="1100" b="0" i="0" u="none" strike="noStrike" cap="none" dirty="0" err="1" smtClean="0">
                <a:solidFill>
                  <a:srgbClr val="000000"/>
                </a:solidFill>
                <a:effectLst/>
                <a:latin typeface="Arial"/>
                <a:ea typeface="Arial"/>
                <a:cs typeface="Arial"/>
                <a:sym typeface="Arial"/>
              </a:rPr>
              <a:t>the</a:t>
            </a:r>
            <a:r>
              <a:rPr lang="en-US" sz="1100" b="0" i="0" u="none" strike="noStrike" cap="none" dirty="0" smtClean="0">
                <a:solidFill>
                  <a:srgbClr val="000000"/>
                </a:solidFill>
                <a:effectLst/>
                <a:latin typeface="Arial"/>
                <a:ea typeface="Arial"/>
                <a:cs typeface="Arial"/>
                <a:sym typeface="Arial"/>
              </a:rPr>
              <a:t> Sullivan County Soil and Water Conservation District and this agency gets funding from New York City DEP to manage streams in the New York City Watershed. </a:t>
            </a:r>
          </a:p>
          <a:p>
            <a:pPr lvl="0"/>
            <a:r>
              <a:rPr lang="en-US" sz="1100" b="0" i="0" u="none" strike="noStrike" cap="none" dirty="0" smtClean="0">
                <a:solidFill>
                  <a:srgbClr val="000000"/>
                </a:solidFill>
                <a:effectLst/>
                <a:latin typeface="Arial"/>
                <a:ea typeface="Arial"/>
                <a:cs typeface="Arial"/>
                <a:sym typeface="Arial"/>
              </a:rPr>
              <a:t>Ben worked</a:t>
            </a:r>
            <a:r>
              <a:rPr lang="en-US" sz="1100" b="0" i="0" u="none" strike="noStrike" cap="none" baseline="0" dirty="0" smtClean="0">
                <a:solidFill>
                  <a:srgbClr val="000000"/>
                </a:solidFill>
                <a:effectLst/>
                <a:latin typeface="Arial"/>
                <a:ea typeface="Arial"/>
                <a:cs typeface="Arial"/>
                <a:sym typeface="Arial"/>
              </a:rPr>
              <a:t> with two very large private landowners in the City watershed that had a lot of stream property.  He created GIS maps that prioritized where the landowners could use pesticides to protect hemlocks from the </a:t>
            </a:r>
            <a:r>
              <a:rPr lang="en-US" sz="1100" b="0" i="0" u="none" strike="noStrike" cap="none" baseline="0" dirty="0" err="1" smtClean="0">
                <a:solidFill>
                  <a:srgbClr val="000000"/>
                </a:solidFill>
                <a:effectLst/>
                <a:latin typeface="Arial"/>
                <a:ea typeface="Arial"/>
                <a:cs typeface="Arial"/>
                <a:sym typeface="Arial"/>
              </a:rPr>
              <a:t>the</a:t>
            </a:r>
            <a:r>
              <a:rPr lang="en-US" sz="1100" b="0" i="0" u="none" strike="noStrike" cap="none" baseline="0" dirty="0" smtClean="0">
                <a:solidFill>
                  <a:srgbClr val="000000"/>
                </a:solidFill>
                <a:effectLst/>
                <a:latin typeface="Arial"/>
                <a:ea typeface="Arial"/>
                <a:cs typeface="Arial"/>
                <a:sym typeface="Arial"/>
              </a:rPr>
              <a:t> invasive pest called hemlock woolly </a:t>
            </a:r>
            <a:r>
              <a:rPr lang="en-US" sz="1100" b="0" i="0" u="none" strike="noStrike" cap="none" baseline="0" dirty="0" err="1" smtClean="0">
                <a:solidFill>
                  <a:srgbClr val="000000"/>
                </a:solidFill>
                <a:effectLst/>
                <a:latin typeface="Arial"/>
                <a:ea typeface="Arial"/>
                <a:cs typeface="Arial"/>
                <a:sym typeface="Arial"/>
              </a:rPr>
              <a:t>adelgid</a:t>
            </a:r>
            <a:r>
              <a:rPr lang="en-US" sz="1100" b="0" i="0" u="none" strike="noStrike" cap="none" baseline="0" dirty="0" smtClean="0">
                <a:solidFill>
                  <a:srgbClr val="000000"/>
                </a:solidFill>
                <a:effectLst/>
                <a:latin typeface="Arial"/>
                <a:ea typeface="Arial"/>
                <a:cs typeface="Arial"/>
                <a:sym typeface="Arial"/>
              </a:rPr>
              <a:t>. When hemlocks on stream banks die from this pest, the banks become unstable and start eroding. The map identified where the landowners priorities and the </a:t>
            </a:r>
            <a:r>
              <a:rPr lang="en-US" sz="1100" b="0" i="0" u="none" strike="noStrike" cap="none" baseline="0" dirty="0" err="1" smtClean="0">
                <a:solidFill>
                  <a:srgbClr val="000000"/>
                </a:solidFill>
                <a:effectLst/>
                <a:latin typeface="Arial"/>
                <a:ea typeface="Arial"/>
                <a:cs typeface="Arial"/>
                <a:sym typeface="Arial"/>
              </a:rPr>
              <a:t>agenicies</a:t>
            </a:r>
            <a:r>
              <a:rPr lang="en-US" sz="1100" b="0" i="0" u="none" strike="noStrike" cap="none" baseline="0" dirty="0" smtClean="0">
                <a:solidFill>
                  <a:srgbClr val="000000"/>
                </a:solidFill>
                <a:effectLst/>
                <a:latin typeface="Arial"/>
                <a:ea typeface="Arial"/>
                <a:cs typeface="Arial"/>
                <a:sym typeface="Arial"/>
              </a:rPr>
              <a:t> priorities overlapped. </a:t>
            </a:r>
          </a:p>
          <a:p>
            <a:pPr lvl="0"/>
            <a:endParaRPr lang="en-US" sz="1100" b="0" i="0" u="none" strike="noStrike" cap="none" baseline="0" dirty="0" smtClean="0">
              <a:solidFill>
                <a:srgbClr val="000000"/>
              </a:solidFill>
              <a:effectLst/>
              <a:latin typeface="Arial"/>
              <a:ea typeface="Arial"/>
              <a:cs typeface="Arial"/>
              <a:sym typeface="Arial"/>
            </a:endParaRPr>
          </a:p>
          <a:p>
            <a:pPr lvl="0"/>
            <a:endParaRPr lang="en-US" sz="1100" b="0" i="0" u="none" strike="noStrike" cap="none" baseline="0" dirty="0" smtClean="0">
              <a:solidFill>
                <a:srgbClr val="000000"/>
              </a:solidFill>
              <a:effectLst/>
              <a:latin typeface="Arial"/>
              <a:ea typeface="Arial"/>
              <a:cs typeface="Arial"/>
              <a:sym typeface="Arial"/>
            </a:endParaRPr>
          </a:p>
          <a:p>
            <a:pPr lvl="0"/>
            <a:endParaRPr lang="en-US" sz="1100" b="0" i="0" u="none" strike="noStrike" cap="none" baseline="0" dirty="0" smtClean="0">
              <a:solidFill>
                <a:srgbClr val="000000"/>
              </a:solidFill>
              <a:effectLst/>
              <a:latin typeface="Arial"/>
              <a:ea typeface="Arial"/>
              <a:cs typeface="Arial"/>
              <a:sym typeface="Arial"/>
            </a:endParaRPr>
          </a:p>
          <a:p>
            <a:pPr lvl="0"/>
            <a:endParaRPr lang="en-US" sz="1100" b="0" i="0" u="none" strike="noStrike" cap="none" baseline="0" dirty="0" smtClean="0">
              <a:solidFill>
                <a:srgbClr val="000000"/>
              </a:solidFill>
              <a:effectLst/>
              <a:latin typeface="Arial"/>
              <a:ea typeface="Arial"/>
              <a:cs typeface="Arial"/>
              <a:sym typeface="Arial"/>
            </a:endParaRPr>
          </a:p>
          <a:p>
            <a:pPr lvl="0"/>
            <a:endParaRPr lang="en-US" sz="1100" b="0" i="0" u="none" strike="noStrike" cap="none" baseline="0" dirty="0" smtClean="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smtClean="0">
                <a:solidFill>
                  <a:srgbClr val="000000"/>
                </a:solidFill>
                <a:effectLst/>
                <a:latin typeface="Arial"/>
                <a:ea typeface="Arial"/>
                <a:cs typeface="Arial"/>
                <a:sym typeface="Arial"/>
              </a:rPr>
              <a:t>This picture was taken at a meeting where Ben</a:t>
            </a:r>
            <a:r>
              <a:rPr lang="en-US" sz="1100" b="0" i="0" u="none" strike="noStrike" cap="none" baseline="0" dirty="0" smtClean="0">
                <a:solidFill>
                  <a:srgbClr val="000000"/>
                </a:solidFill>
                <a:effectLst/>
                <a:latin typeface="Arial"/>
                <a:ea typeface="Arial"/>
                <a:cs typeface="Arial"/>
                <a:sym typeface="Arial"/>
              </a:rPr>
              <a:t> presented his results. </a:t>
            </a:r>
            <a:r>
              <a:rPr lang="en-US" sz="1100" b="0" i="0" u="none" strike="noStrike" cap="none" dirty="0" smtClean="0">
                <a:solidFill>
                  <a:srgbClr val="000000"/>
                </a:solidFill>
                <a:effectLst/>
                <a:latin typeface="Arial"/>
                <a:ea typeface="Arial"/>
                <a:cs typeface="Arial"/>
                <a:sym typeface="Arial"/>
              </a:rPr>
              <a:t>Important picture to Karen – represents a shift in the landowners’ willingness to learn and engage and determine next steps</a:t>
            </a:r>
          </a:p>
          <a:p>
            <a:pPr lvl="0"/>
            <a:endParaRPr lang="en-US" sz="1100" b="0" i="0" u="none" strike="noStrike" cap="none" dirty="0" smtClean="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502473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effectLst/>
            </a:endParaRPr>
          </a:p>
          <a:p>
            <a:pPr lvl="1"/>
            <a:r>
              <a:rPr lang="en-US" sz="1100" b="0" i="0" u="none" strike="noStrike" cap="none" dirty="0" smtClean="0">
                <a:solidFill>
                  <a:srgbClr val="000000"/>
                </a:solidFill>
                <a:effectLst/>
                <a:latin typeface="Arial"/>
                <a:ea typeface="Arial"/>
                <a:cs typeface="Arial"/>
                <a:sym typeface="Arial"/>
              </a:rPr>
              <a:t>Stream design is important to restoring riparian areas prone to erosion and after flood events.  DEP uses an equation to help make stream design decisions</a:t>
            </a:r>
            <a:r>
              <a:rPr lang="en-US" sz="1100" b="0" i="0" u="none" strike="noStrike" cap="none" baseline="0" dirty="0" smtClean="0">
                <a:solidFill>
                  <a:srgbClr val="000000"/>
                </a:solidFill>
                <a:effectLst/>
                <a:latin typeface="Arial"/>
                <a:ea typeface="Arial"/>
                <a:cs typeface="Arial"/>
                <a:sym typeface="Arial"/>
              </a:rPr>
              <a:t> and Julie is collected measurements specific to Catskill streams to help improve stream design recommendations.</a:t>
            </a:r>
            <a:endParaRPr lang="en-US" dirty="0"/>
          </a:p>
        </p:txBody>
      </p:sp>
    </p:spTree>
    <p:extLst>
      <p:ext uri="{BB962C8B-B14F-4D97-AF65-F5344CB8AC3E}">
        <p14:creationId xmlns:p14="http://schemas.microsoft.com/office/powerpoint/2010/main" val="2934421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65775f94bf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65775f94bf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smtClean="0">
                <a:solidFill>
                  <a:srgbClr val="000000"/>
                </a:solidFill>
                <a:effectLst/>
                <a:latin typeface="Arial"/>
                <a:ea typeface="Arial"/>
                <a:cs typeface="Arial"/>
                <a:sym typeface="Arial"/>
              </a:rPr>
              <a:t>The CSC also coordinates public events highlighting science in the region –</a:t>
            </a:r>
            <a:r>
              <a:rPr lang="en-US" sz="1100" b="0" i="0" u="none" strike="noStrike" cap="none" baseline="0" dirty="0" smtClean="0">
                <a:solidFill>
                  <a:srgbClr val="000000"/>
                </a:solidFill>
                <a:effectLst/>
                <a:latin typeface="Arial"/>
                <a:ea typeface="Arial"/>
                <a:cs typeface="Arial"/>
                <a:sym typeface="Arial"/>
              </a:rPr>
              <a:t> Science in the Catskills Series</a:t>
            </a:r>
            <a:endParaRPr dirty="0"/>
          </a:p>
        </p:txBody>
      </p:sp>
    </p:spTree>
    <p:extLst>
      <p:ext uri="{BB962C8B-B14F-4D97-AF65-F5344CB8AC3E}">
        <p14:creationId xmlns:p14="http://schemas.microsoft.com/office/powerpoint/2010/main" val="143967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63f68dc6ee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63f68dc6ee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smtClean="0">
              <a:effectLst/>
            </a:endParaRPr>
          </a:p>
          <a:p>
            <a:pPr lvl="1"/>
            <a:r>
              <a:rPr lang="en-US" sz="1100" b="0" i="0" u="none" strike="noStrike" cap="none" dirty="0" smtClean="0">
                <a:solidFill>
                  <a:srgbClr val="000000"/>
                </a:solidFill>
                <a:effectLst/>
                <a:latin typeface="Arial"/>
                <a:ea typeface="Arial"/>
                <a:cs typeface="Arial"/>
                <a:sym typeface="Arial"/>
              </a:rPr>
              <a:t>VOICE</a:t>
            </a:r>
          </a:p>
          <a:p>
            <a:pPr lvl="1"/>
            <a:r>
              <a:rPr lang="en-US" sz="1100" b="0" i="0" u="none" strike="noStrike" cap="none" dirty="0" smtClean="0">
                <a:solidFill>
                  <a:srgbClr val="000000"/>
                </a:solidFill>
                <a:effectLst/>
                <a:latin typeface="Arial"/>
                <a:ea typeface="Arial"/>
                <a:cs typeface="Arial"/>
                <a:sym typeface="Arial"/>
              </a:rPr>
              <a:t>This</a:t>
            </a:r>
            <a:r>
              <a:rPr lang="en-US" sz="1100" b="0" i="0" u="none" strike="noStrike" cap="none" baseline="0" dirty="0" smtClean="0">
                <a:solidFill>
                  <a:srgbClr val="000000"/>
                </a:solidFill>
                <a:effectLst/>
                <a:latin typeface="Arial"/>
                <a:ea typeface="Arial"/>
                <a:cs typeface="Arial"/>
                <a:sym typeface="Arial"/>
              </a:rPr>
              <a:t> years events included a fish science pub night where USGS biologists talked about their work in Catskill streams….</a:t>
            </a:r>
            <a:endParaRPr lang="en-US" sz="1100" b="0" i="0" u="none" strike="noStrike" cap="none" dirty="0" smtClean="0">
              <a:solidFill>
                <a:srgbClr val="000000"/>
              </a:solidFill>
              <a:effectLst/>
              <a:latin typeface="Arial"/>
              <a:ea typeface="Arial"/>
              <a:cs typeface="Arial"/>
              <a:sym typeface="Arial"/>
            </a:endParaRPr>
          </a:p>
          <a:p>
            <a:pPr lvl="1"/>
            <a:endParaRPr lang="en-US" sz="1100" b="0" i="0" u="none" strike="noStrike" cap="none" dirty="0" smtClean="0">
              <a:solidFill>
                <a:srgbClr val="000000"/>
              </a:solidFill>
              <a:effectLst/>
              <a:latin typeface="Arial"/>
              <a:ea typeface="Arial"/>
              <a:cs typeface="Arial"/>
              <a:sym typeface="Arial"/>
            </a:endParaRPr>
          </a:p>
          <a:p>
            <a:pPr lvl="1"/>
            <a:endParaRPr lang="en-US" sz="1100" b="0" i="0" u="none" strike="noStrike" cap="none" dirty="0" smtClean="0">
              <a:solidFill>
                <a:srgbClr val="000000"/>
              </a:solidFill>
              <a:effectLst/>
              <a:latin typeface="Arial"/>
              <a:ea typeface="Arial"/>
              <a:cs typeface="Arial"/>
              <a:sym typeface="Arial"/>
            </a:endParaRPr>
          </a:p>
          <a:p>
            <a:pPr lvl="1"/>
            <a:r>
              <a:rPr lang="en-US" sz="1100" b="0" i="0" u="none" strike="noStrike" cap="none" dirty="0" smtClean="0">
                <a:solidFill>
                  <a:srgbClr val="000000"/>
                </a:solidFill>
                <a:effectLst/>
                <a:latin typeface="Arial"/>
                <a:ea typeface="Arial"/>
                <a:cs typeface="Arial"/>
                <a:sym typeface="Arial"/>
              </a:rPr>
              <a:t>We held a fish science pub science night in Roscoe that was very successful. Roscoe is famous for its fishing because it is located at the confluence of the </a:t>
            </a:r>
            <a:r>
              <a:rPr lang="en-US" sz="1100" b="0" i="0" u="none" strike="noStrike" cap="none" dirty="0" err="1" smtClean="0">
                <a:solidFill>
                  <a:srgbClr val="000000"/>
                </a:solidFill>
                <a:effectLst/>
                <a:latin typeface="Arial"/>
                <a:ea typeface="Arial"/>
                <a:cs typeface="Arial"/>
                <a:sym typeface="Arial"/>
              </a:rPr>
              <a:t>Beaverkill</a:t>
            </a:r>
            <a:r>
              <a:rPr lang="en-US" sz="1100" b="0" i="0" u="none" strike="noStrike" cap="none" dirty="0" smtClean="0">
                <a:solidFill>
                  <a:srgbClr val="000000"/>
                </a:solidFill>
                <a:effectLst/>
                <a:latin typeface="Arial"/>
                <a:ea typeface="Arial"/>
                <a:cs typeface="Arial"/>
                <a:sym typeface="Arial"/>
              </a:rPr>
              <a:t> and </a:t>
            </a:r>
            <a:r>
              <a:rPr lang="en-US" sz="1100" b="0" i="0" u="none" strike="noStrike" cap="none" dirty="0" err="1" smtClean="0">
                <a:solidFill>
                  <a:srgbClr val="000000"/>
                </a:solidFill>
                <a:effectLst/>
                <a:latin typeface="Arial"/>
                <a:ea typeface="Arial"/>
                <a:cs typeface="Arial"/>
                <a:sym typeface="Arial"/>
              </a:rPr>
              <a:t>Willowemoc</a:t>
            </a:r>
            <a:r>
              <a:rPr lang="en-US" sz="1100" b="0" i="0" u="none" strike="noStrike" cap="none" dirty="0" smtClean="0">
                <a:solidFill>
                  <a:srgbClr val="000000"/>
                </a:solidFill>
                <a:effectLst/>
                <a:latin typeface="Arial"/>
                <a:ea typeface="Arial"/>
                <a:cs typeface="Arial"/>
                <a:sym typeface="Arial"/>
              </a:rPr>
              <a:t> which creates great conditions for trout fishing. Roscoe Beer Company had a fun vibe and was willing to work with us. Barry </a:t>
            </a:r>
            <a:r>
              <a:rPr lang="en-US" sz="1100" b="0" i="0" u="none" strike="noStrike" cap="none" dirty="0" err="1" smtClean="0">
                <a:solidFill>
                  <a:srgbClr val="000000"/>
                </a:solidFill>
                <a:effectLst/>
                <a:latin typeface="Arial"/>
                <a:ea typeface="Arial"/>
                <a:cs typeface="Arial"/>
                <a:sym typeface="Arial"/>
              </a:rPr>
              <a:t>Baldigo</a:t>
            </a:r>
            <a:r>
              <a:rPr lang="en-US" sz="1100" b="0" i="0" u="none" strike="noStrike" cap="none" baseline="0" dirty="0" smtClean="0">
                <a:solidFill>
                  <a:srgbClr val="000000"/>
                </a:solidFill>
                <a:effectLst/>
                <a:latin typeface="Arial"/>
                <a:ea typeface="Arial"/>
                <a:cs typeface="Arial"/>
                <a:sym typeface="Arial"/>
              </a:rPr>
              <a:t> and Scott George presented their work on the fish </a:t>
            </a:r>
            <a:r>
              <a:rPr lang="en-US" sz="1100" b="0" i="0" u="none" strike="noStrike" cap="none" baseline="0" dirty="0" err="1" smtClean="0">
                <a:solidFill>
                  <a:srgbClr val="000000"/>
                </a:solidFill>
                <a:effectLst/>
                <a:latin typeface="Arial"/>
                <a:ea typeface="Arial"/>
                <a:cs typeface="Arial"/>
                <a:sym typeface="Arial"/>
              </a:rPr>
              <a:t>popolulations</a:t>
            </a:r>
            <a:r>
              <a:rPr lang="en-US" sz="1100" b="0" i="0" u="none" strike="noStrike" cap="none" baseline="0" dirty="0" smtClean="0">
                <a:solidFill>
                  <a:srgbClr val="000000"/>
                </a:solidFill>
                <a:effectLst/>
                <a:latin typeface="Arial"/>
                <a:ea typeface="Arial"/>
                <a:cs typeface="Arial"/>
                <a:sym typeface="Arial"/>
              </a:rPr>
              <a:t> and water quality in </a:t>
            </a:r>
            <a:r>
              <a:rPr lang="en-US" sz="1100" b="0" i="0" u="none" strike="noStrike" cap="none" baseline="0" dirty="0" err="1" smtClean="0">
                <a:solidFill>
                  <a:srgbClr val="000000"/>
                </a:solidFill>
                <a:effectLst/>
                <a:latin typeface="Arial"/>
                <a:ea typeface="Arial"/>
                <a:cs typeface="Arial"/>
                <a:sym typeface="Arial"/>
              </a:rPr>
              <a:t>catskill</a:t>
            </a:r>
            <a:r>
              <a:rPr lang="en-US" sz="1100" b="0" i="0" u="none" strike="noStrike" cap="none" baseline="0" dirty="0" smtClean="0">
                <a:solidFill>
                  <a:srgbClr val="000000"/>
                </a:solidFill>
                <a:effectLst/>
                <a:latin typeface="Arial"/>
                <a:ea typeface="Arial"/>
                <a:cs typeface="Arial"/>
                <a:sym typeface="Arial"/>
              </a:rPr>
              <a:t> streams. </a:t>
            </a:r>
            <a:r>
              <a:rPr lang="en-US" sz="1100" b="0" i="0" u="none" strike="noStrike" cap="none" dirty="0" smtClean="0">
                <a:solidFill>
                  <a:srgbClr val="000000"/>
                </a:solidFill>
                <a:effectLst/>
                <a:latin typeface="Arial"/>
                <a:ea typeface="Arial"/>
                <a:cs typeface="Arial"/>
                <a:sym typeface="Arial"/>
              </a:rPr>
              <a:t>Purposefully targeted angler audience. 25 people</a:t>
            </a:r>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63f68dc6ee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63f68dc6ee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smtClean="0">
              <a:effectLst/>
            </a:endParaRPr>
          </a:p>
          <a:p>
            <a:pPr lvl="1"/>
            <a:endParaRPr lang="en-US" sz="1100" b="0" i="0" u="none" strike="noStrike" cap="none" dirty="0" smtClean="0">
              <a:solidFill>
                <a:srgbClr val="000000"/>
              </a:solidFill>
              <a:effectLst/>
              <a:latin typeface="Arial"/>
              <a:ea typeface="Arial"/>
              <a:cs typeface="Arial"/>
              <a:sym typeface="Arial"/>
            </a:endParaRPr>
          </a:p>
          <a:p>
            <a:pPr lvl="1"/>
            <a:r>
              <a:rPr lang="en-US" sz="1100" b="0" i="0" u="none" strike="noStrike" cap="none" dirty="0" smtClean="0">
                <a:solidFill>
                  <a:srgbClr val="000000"/>
                </a:solidFill>
                <a:effectLst/>
                <a:latin typeface="Arial"/>
                <a:ea typeface="Arial"/>
                <a:cs typeface="Arial"/>
                <a:sym typeface="Arial"/>
              </a:rPr>
              <a:t>…..a geology walk</a:t>
            </a:r>
            <a:r>
              <a:rPr lang="en-US" sz="1100" b="0" i="0" u="none" strike="noStrike" cap="none" baseline="0" dirty="0" smtClean="0">
                <a:solidFill>
                  <a:srgbClr val="000000"/>
                </a:solidFill>
                <a:effectLst/>
                <a:latin typeface="Arial"/>
                <a:ea typeface="Arial"/>
                <a:cs typeface="Arial"/>
                <a:sym typeface="Arial"/>
              </a:rPr>
              <a:t> led by the New York State Geologist….</a:t>
            </a:r>
            <a:endParaRPr lang="en-US" sz="1100" b="0" i="0" u="none" strike="noStrike" cap="none" dirty="0" smtClean="0">
              <a:solidFill>
                <a:srgbClr val="000000"/>
              </a:solidFill>
              <a:effectLst/>
              <a:latin typeface="Arial"/>
              <a:ea typeface="Arial"/>
              <a:cs typeface="Arial"/>
              <a:sym typeface="Arial"/>
            </a:endParaRPr>
          </a:p>
          <a:p>
            <a:pPr lvl="1"/>
            <a:endParaRPr lang="en-US" sz="1100" b="0" i="0" u="none" strike="noStrike" cap="none" dirty="0" smtClean="0">
              <a:solidFill>
                <a:srgbClr val="000000"/>
              </a:solidFill>
              <a:effectLst/>
              <a:latin typeface="Arial"/>
              <a:ea typeface="Arial"/>
              <a:cs typeface="Arial"/>
              <a:sym typeface="Arial"/>
            </a:endParaRPr>
          </a:p>
          <a:p>
            <a:pPr lvl="1"/>
            <a:r>
              <a:rPr lang="en-US" sz="1100" b="0" i="0" u="none" strike="noStrike" cap="none" dirty="0" smtClean="0">
                <a:solidFill>
                  <a:srgbClr val="000000"/>
                </a:solidFill>
                <a:effectLst/>
                <a:latin typeface="Arial"/>
                <a:ea typeface="Arial"/>
                <a:cs typeface="Arial"/>
                <a:sym typeface="Arial"/>
              </a:rPr>
              <a:t>We did a Geology walk in partnership with the Woodstock Land Conservancy at Sloan Gorge Preserve. and Chuck </a:t>
            </a:r>
            <a:r>
              <a:rPr lang="en-US" sz="1100" b="0" i="0" u="none" strike="noStrike" cap="none" dirty="0" err="1" smtClean="0">
                <a:solidFill>
                  <a:srgbClr val="000000"/>
                </a:solidFill>
                <a:effectLst/>
                <a:latin typeface="Arial"/>
                <a:ea typeface="Arial"/>
                <a:cs typeface="Arial"/>
                <a:sym typeface="Arial"/>
              </a:rPr>
              <a:t>Ver</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Straeten</a:t>
            </a:r>
            <a:r>
              <a:rPr lang="en-US" sz="1100" b="0" i="0" u="none" strike="noStrike" cap="none" dirty="0" smtClean="0">
                <a:solidFill>
                  <a:srgbClr val="000000"/>
                </a:solidFill>
                <a:effectLst/>
                <a:latin typeface="Arial"/>
                <a:ea typeface="Arial"/>
                <a:cs typeface="Arial"/>
                <a:sym typeface="Arial"/>
              </a:rPr>
              <a:t> a</a:t>
            </a:r>
            <a:r>
              <a:rPr lang="en-US" sz="1100" b="0" i="0" u="none" strike="noStrike" cap="none" baseline="0" dirty="0" smtClean="0">
                <a:solidFill>
                  <a:srgbClr val="000000"/>
                </a:solidFill>
                <a:effectLst/>
                <a:latin typeface="Arial"/>
                <a:ea typeface="Arial"/>
                <a:cs typeface="Arial"/>
                <a:sym typeface="Arial"/>
              </a:rPr>
              <a:t> geologists with the New York State Museum with a special </a:t>
            </a:r>
            <a:r>
              <a:rPr lang="en-US" sz="1100" b="0" i="0" u="none" strike="noStrike" cap="none" baseline="0" dirty="0" err="1" smtClean="0">
                <a:solidFill>
                  <a:srgbClr val="000000"/>
                </a:solidFill>
                <a:effectLst/>
                <a:latin typeface="Arial"/>
                <a:ea typeface="Arial"/>
                <a:cs typeface="Arial"/>
                <a:sym typeface="Arial"/>
              </a:rPr>
              <a:t>insterest</a:t>
            </a:r>
            <a:r>
              <a:rPr lang="en-US" sz="1100" b="0" i="0" u="none" strike="noStrike" cap="none" baseline="0" dirty="0" smtClean="0">
                <a:solidFill>
                  <a:srgbClr val="000000"/>
                </a:solidFill>
                <a:effectLst/>
                <a:latin typeface="Arial"/>
                <a:ea typeface="Arial"/>
                <a:cs typeface="Arial"/>
                <a:sym typeface="Arial"/>
              </a:rPr>
              <a:t> in sedimentary geology </a:t>
            </a:r>
            <a:r>
              <a:rPr lang="en-US" sz="1100" b="0" i="0" u="none" strike="noStrike" cap="none" dirty="0" smtClean="0">
                <a:solidFill>
                  <a:srgbClr val="000000"/>
                </a:solidFill>
                <a:effectLst/>
                <a:latin typeface="Arial"/>
                <a:ea typeface="Arial"/>
                <a:cs typeface="Arial"/>
                <a:sym typeface="Arial"/>
              </a:rPr>
              <a:t>  and porcupines led the walk. Very popular – filled up a month prior to walk, with waiting list, questionable weather led to poor turn out – 7 people</a:t>
            </a:r>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100" b="0" i="0" u="none" strike="noStrike" cap="none" dirty="0" smtClean="0">
                <a:solidFill>
                  <a:srgbClr val="000000"/>
                </a:solidFill>
                <a:effectLst/>
                <a:latin typeface="Arial"/>
                <a:ea typeface="Arial"/>
                <a:cs typeface="Arial"/>
                <a:sym typeface="Arial"/>
              </a:rPr>
              <a:t>About the Catskill </a:t>
            </a:r>
            <a:r>
              <a:rPr lang="en-US" sz="1100" b="0" i="0" u="none" strike="noStrike" cap="none" dirty="0" err="1" smtClean="0">
                <a:solidFill>
                  <a:srgbClr val="000000"/>
                </a:solidFill>
                <a:effectLst/>
                <a:latin typeface="Arial"/>
                <a:ea typeface="Arial"/>
                <a:cs typeface="Arial"/>
                <a:sym typeface="Arial"/>
              </a:rPr>
              <a:t>MountainsLets</a:t>
            </a:r>
            <a:r>
              <a:rPr lang="en-US" sz="1100" b="0" i="0" u="none" strike="noStrike" cap="none" dirty="0" smtClean="0">
                <a:solidFill>
                  <a:srgbClr val="000000"/>
                </a:solidFill>
                <a:effectLst/>
                <a:latin typeface="Arial"/>
                <a:ea typeface="Arial"/>
                <a:cs typeface="Arial"/>
                <a:sym typeface="Arial"/>
              </a:rPr>
              <a:t> first </a:t>
            </a:r>
            <a:r>
              <a:rPr lang="en-US" sz="1100" b="0" i="0" u="none" strike="noStrike" cap="none" dirty="0" err="1" smtClean="0">
                <a:solidFill>
                  <a:srgbClr val="000000"/>
                </a:solidFill>
                <a:effectLst/>
                <a:latin typeface="Arial"/>
                <a:ea typeface="Arial"/>
                <a:cs typeface="Arial"/>
                <a:sym typeface="Arial"/>
              </a:rPr>
              <a:t>ttalk</a:t>
            </a:r>
            <a:r>
              <a:rPr lang="en-US" sz="1100" b="0" i="0" u="none" strike="noStrike" cap="none" dirty="0" smtClean="0">
                <a:solidFill>
                  <a:srgbClr val="000000"/>
                </a:solidFill>
                <a:effectLst/>
                <a:latin typeface="Arial"/>
                <a:ea typeface="Arial"/>
                <a:cs typeface="Arial"/>
                <a:sym typeface="Arial"/>
              </a:rPr>
              <a:t> about</a:t>
            </a:r>
            <a:r>
              <a:rPr lang="en-US" sz="1100" b="0" i="0" u="none" strike="noStrike" cap="none" baseline="0" dirty="0" smtClean="0">
                <a:solidFill>
                  <a:srgbClr val="000000"/>
                </a:solidFill>
                <a:effectLst/>
                <a:latin typeface="Arial"/>
                <a:ea typeface="Arial"/>
                <a:cs typeface="Arial"/>
                <a:sym typeface="Arial"/>
              </a:rPr>
              <a:t> the Catskill Mountains of New York State</a:t>
            </a:r>
            <a:endParaRPr lang="en-US" sz="1100" b="0" i="0" u="none" strike="noStrike" cap="none" dirty="0" smtClean="0">
              <a:solidFill>
                <a:srgbClr val="000000"/>
              </a:solidFill>
              <a:effectLst/>
              <a:latin typeface="Arial"/>
              <a:ea typeface="Arial"/>
              <a:cs typeface="Arial"/>
              <a:sym typeface="Arial"/>
            </a:endParaRPr>
          </a:p>
          <a:p>
            <a:pPr lvl="1"/>
            <a:r>
              <a:rPr lang="en-US" sz="1100" b="0" i="0" u="none" strike="noStrike" cap="none" dirty="0" smtClean="0">
                <a:solidFill>
                  <a:srgbClr val="000000"/>
                </a:solidFill>
                <a:effectLst/>
                <a:latin typeface="Arial"/>
                <a:ea typeface="Arial"/>
                <a:cs typeface="Arial"/>
                <a:sym typeface="Arial"/>
              </a:rPr>
              <a:t>For those who are not very familiar with the area, the Catskills are between the Adirondacks and New York City. T</a:t>
            </a:r>
            <a:r>
              <a:rPr lang="en-US" sz="1100" b="0" i="0" u="none" strike="noStrike" cap="none" baseline="0" dirty="0" smtClean="0">
                <a:solidFill>
                  <a:srgbClr val="000000"/>
                </a:solidFill>
                <a:effectLst/>
                <a:latin typeface="Arial"/>
                <a:ea typeface="Arial"/>
                <a:cs typeface="Arial"/>
                <a:sym typeface="Arial"/>
              </a:rPr>
              <a:t>o Orient you here is Kingston, Pennsylvania, Albany</a:t>
            </a:r>
            <a:endParaRPr lang="en-US" sz="1100" b="0" i="0" u="none" strike="noStrike" cap="none" dirty="0" smtClean="0">
              <a:solidFill>
                <a:srgbClr val="000000"/>
              </a:solidFill>
              <a:effectLst/>
              <a:latin typeface="Arial"/>
              <a:ea typeface="Arial"/>
              <a:cs typeface="Arial"/>
              <a:sym typeface="Arial"/>
            </a:endParaRP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smtClean="0">
                <a:solidFill>
                  <a:srgbClr val="000000"/>
                </a:solidFill>
                <a:effectLst/>
                <a:latin typeface="Arial"/>
                <a:ea typeface="Arial"/>
                <a:cs typeface="Arial"/>
                <a:sym typeface="Arial"/>
              </a:rPr>
              <a:t>Blue line designates the boundaries of the Catskill </a:t>
            </a:r>
            <a:r>
              <a:rPr lang="en-US" sz="1100" b="0" i="0" u="none" strike="noStrike" cap="none" dirty="0" err="1" smtClean="0">
                <a:solidFill>
                  <a:srgbClr val="000000"/>
                </a:solidFill>
                <a:effectLst/>
                <a:latin typeface="Arial"/>
                <a:ea typeface="Arial"/>
                <a:cs typeface="Arial"/>
                <a:sym typeface="Arial"/>
              </a:rPr>
              <a:t>Parkand</a:t>
            </a:r>
            <a:r>
              <a:rPr lang="en-US" sz="1100" b="0" i="0" u="none" strike="noStrike" cap="none" dirty="0" smtClean="0">
                <a:solidFill>
                  <a:srgbClr val="000000"/>
                </a:solidFill>
                <a:effectLst/>
                <a:latin typeface="Arial"/>
                <a:ea typeface="Arial"/>
                <a:cs typeface="Arial"/>
                <a:sym typeface="Arial"/>
              </a:rPr>
              <a:t> is about ~50 miles west</a:t>
            </a:r>
            <a:r>
              <a:rPr lang="en-US" sz="1100" b="0" i="0" u="none" strike="noStrike" cap="none" baseline="0" dirty="0" smtClean="0">
                <a:solidFill>
                  <a:srgbClr val="000000"/>
                </a:solidFill>
                <a:effectLst/>
                <a:latin typeface="Arial"/>
                <a:ea typeface="Arial"/>
                <a:cs typeface="Arial"/>
                <a:sym typeface="Arial"/>
              </a:rPr>
              <a:t> to east</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smtClean="0">
                <a:solidFill>
                  <a:srgbClr val="000000"/>
                </a:solidFill>
                <a:effectLst/>
                <a:latin typeface="Arial"/>
                <a:ea typeface="Arial"/>
                <a:cs typeface="Arial"/>
                <a:sym typeface="Arial"/>
              </a:rPr>
              <a:t>The</a:t>
            </a:r>
            <a:r>
              <a:rPr lang="en-US" sz="1100" b="0" i="0" u="none" strike="noStrike" cap="none" baseline="0" dirty="0" smtClean="0">
                <a:solidFill>
                  <a:srgbClr val="000000"/>
                </a:solidFill>
                <a:effectLst/>
                <a:latin typeface="Arial"/>
                <a:ea typeface="Arial"/>
                <a:cs typeface="Arial"/>
                <a:sym typeface="Arial"/>
              </a:rPr>
              <a:t> Catskill Science Collaborative works in the Greater Catskill Region, including the Catskill Park</a:t>
            </a:r>
            <a:endParaRPr lang="en-US" sz="1100" b="0" i="0" u="none" strike="noStrike" cap="none" dirty="0" smtClean="0">
              <a:solidFill>
                <a:srgbClr val="000000"/>
              </a:solidFill>
              <a:effectLst/>
              <a:latin typeface="Arial"/>
              <a:ea typeface="Arial"/>
              <a:cs typeface="Arial"/>
              <a:sym typeface="Arial"/>
            </a:endParaRPr>
          </a:p>
          <a:p>
            <a:pPr lvl="1"/>
            <a:r>
              <a:rPr lang="en-US" sz="1100" b="0" i="0" u="none" strike="noStrike" cap="none" dirty="0" smtClean="0">
                <a:solidFill>
                  <a:srgbClr val="000000"/>
                </a:solidFill>
                <a:effectLst/>
                <a:latin typeface="Arial"/>
                <a:ea typeface="Arial"/>
                <a:cs typeface="Arial"/>
                <a:sym typeface="Arial"/>
              </a:rPr>
              <a:t>  the dark and light green blocks designate Catskill Forest Preserve.</a:t>
            </a:r>
          </a:p>
          <a:p>
            <a:pPr lvl="1"/>
            <a:r>
              <a:rPr lang="en-US" sz="1100" b="0" i="0" u="none" strike="noStrike" cap="none" dirty="0" smtClean="0">
                <a:solidFill>
                  <a:srgbClr val="000000"/>
                </a:solidFill>
                <a:effectLst/>
                <a:latin typeface="Arial"/>
                <a:ea typeface="Arial"/>
                <a:cs typeface="Arial"/>
                <a:sym typeface="Arial"/>
              </a:rPr>
              <a:t>New </a:t>
            </a:r>
            <a:r>
              <a:rPr lang="en-US" sz="1100" b="0" i="0" u="none" strike="noStrike" cap="none" dirty="0" err="1" smtClean="0">
                <a:solidFill>
                  <a:srgbClr val="000000"/>
                </a:solidFill>
                <a:effectLst/>
                <a:latin typeface="Arial"/>
                <a:ea typeface="Arial"/>
                <a:cs typeface="Arial"/>
                <a:sym typeface="Arial"/>
              </a:rPr>
              <a:t>york</a:t>
            </a:r>
            <a:r>
              <a:rPr lang="en-US" sz="1100" b="0" i="0" u="none" strike="noStrike" cap="none" dirty="0" smtClean="0">
                <a:solidFill>
                  <a:srgbClr val="000000"/>
                </a:solidFill>
                <a:effectLst/>
                <a:latin typeface="Arial"/>
                <a:ea typeface="Arial"/>
                <a:cs typeface="Arial"/>
                <a:sym typeface="Arial"/>
              </a:rPr>
              <a:t> City manages a number of reservoirs in the Catskills which Nine million people get their drinking water from. The water  is transported through aqueducts down</a:t>
            </a:r>
            <a:r>
              <a:rPr lang="en-US" sz="1100" b="0" i="0" u="none" strike="noStrike" cap="none" baseline="0" dirty="0" smtClean="0">
                <a:solidFill>
                  <a:srgbClr val="000000"/>
                </a:solidFill>
                <a:effectLst/>
                <a:latin typeface="Arial"/>
                <a:ea typeface="Arial"/>
                <a:cs typeface="Arial"/>
                <a:sym typeface="Arial"/>
              </a:rPr>
              <a:t> to the city.</a:t>
            </a:r>
            <a:r>
              <a:rPr lang="en-US" sz="1100" b="0" i="0" u="none" strike="noStrike" cap="none" dirty="0" smtClean="0">
                <a:solidFill>
                  <a:srgbClr val="000000"/>
                </a:solidFill>
                <a:effectLst/>
                <a:latin typeface="Arial"/>
                <a:ea typeface="Arial"/>
                <a:cs typeface="Arial"/>
                <a:sym typeface="Arial"/>
              </a:rPr>
              <a:t> </a:t>
            </a:r>
          </a:p>
          <a:p>
            <a:pPr lvl="1"/>
            <a:r>
              <a:rPr lang="en-US" sz="1100" b="0" i="0" u="none" strike="noStrike" cap="none" dirty="0" smtClean="0">
                <a:solidFill>
                  <a:srgbClr val="000000"/>
                </a:solidFill>
                <a:effectLst/>
                <a:latin typeface="Arial"/>
                <a:ea typeface="Arial"/>
                <a:cs typeface="Arial"/>
                <a:sym typeface="Arial"/>
              </a:rPr>
              <a:t>Tourism, forestry, and agriculture are major industries in the Catskills and they require healthy and well-managed ecosystems for their long-term sustainability. </a:t>
            </a:r>
          </a:p>
          <a:p>
            <a:pPr lvl="1"/>
            <a:endParaRPr lang="en-US" sz="1100" b="0" i="0" u="none" strike="noStrike" cap="none" dirty="0" smtClean="0">
              <a:solidFill>
                <a:srgbClr val="000000"/>
              </a:solidFill>
              <a:effectLst/>
              <a:latin typeface="Arial"/>
              <a:ea typeface="Arial"/>
              <a:cs typeface="Arial"/>
              <a:sym typeface="Arial"/>
            </a:endParaRPr>
          </a:p>
          <a:p>
            <a:pPr lvl="1"/>
            <a:r>
              <a:rPr lang="en-US" sz="1100" b="0" i="0" u="none" strike="noStrike" cap="none" dirty="0" smtClean="0">
                <a:solidFill>
                  <a:srgbClr val="000000"/>
                </a:solidFill>
                <a:effectLst/>
                <a:latin typeface="Arial"/>
                <a:ea typeface="Arial"/>
                <a:cs typeface="Arial"/>
                <a:sym typeface="Arial"/>
              </a:rPr>
              <a:t>Point</a:t>
            </a:r>
            <a:r>
              <a:rPr lang="en-US" sz="1100" b="0" i="0" u="none" strike="noStrike" cap="none" baseline="0" dirty="0" smtClean="0">
                <a:solidFill>
                  <a:srgbClr val="000000"/>
                </a:solidFill>
                <a:effectLst/>
                <a:latin typeface="Arial"/>
                <a:ea typeface="Arial"/>
                <a:cs typeface="Arial"/>
                <a:sym typeface="Arial"/>
              </a:rPr>
              <a:t> out reservoirs</a:t>
            </a:r>
            <a:endParaRPr lang="en-US" sz="1100" b="0" i="0" u="none" strike="noStrike" cap="none" dirty="0" smtClean="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2177245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63f68dc6ee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63f68dc6ee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smtClean="0">
              <a:effectLst/>
            </a:endParaRPr>
          </a:p>
          <a:p>
            <a:pPr lvl="1"/>
            <a:r>
              <a:rPr lang="en-US" sz="1100" b="0" i="0" u="none" strike="noStrike" cap="none" dirty="0" smtClean="0">
                <a:solidFill>
                  <a:srgbClr val="000000"/>
                </a:solidFill>
                <a:effectLst/>
                <a:latin typeface="Arial"/>
                <a:ea typeface="Arial"/>
                <a:cs typeface="Arial"/>
                <a:sym typeface="Arial"/>
              </a:rPr>
              <a:t>….and an invasive</a:t>
            </a:r>
            <a:r>
              <a:rPr lang="en-US" sz="1100" b="0" i="0" u="none" strike="noStrike" cap="none" baseline="0" dirty="0" smtClean="0">
                <a:solidFill>
                  <a:srgbClr val="000000"/>
                </a:solidFill>
                <a:effectLst/>
                <a:latin typeface="Arial"/>
                <a:ea typeface="Arial"/>
                <a:cs typeface="Arial"/>
                <a:sym typeface="Arial"/>
              </a:rPr>
              <a:t> species workshop.</a:t>
            </a:r>
            <a:endParaRPr lang="en-US" sz="1100" b="0" i="0" u="none" strike="noStrike" cap="none" dirty="0" smtClean="0">
              <a:solidFill>
                <a:srgbClr val="000000"/>
              </a:solidFill>
              <a:effectLst/>
              <a:latin typeface="Arial"/>
              <a:ea typeface="Arial"/>
              <a:cs typeface="Arial"/>
              <a:sym typeface="Arial"/>
            </a:endParaRPr>
          </a:p>
          <a:p>
            <a:pPr lvl="1"/>
            <a:endParaRPr lang="en-US" sz="1100" b="0" i="0" u="none" strike="noStrike" cap="none" dirty="0" smtClean="0">
              <a:solidFill>
                <a:srgbClr val="000000"/>
              </a:solidFill>
              <a:effectLst/>
              <a:latin typeface="Arial"/>
              <a:ea typeface="Arial"/>
              <a:cs typeface="Arial"/>
              <a:sym typeface="Arial"/>
            </a:endParaRPr>
          </a:p>
          <a:p>
            <a:pPr lvl="1"/>
            <a:r>
              <a:rPr lang="en-US" sz="1100" b="0" i="0" u="none" strike="noStrike" cap="none" dirty="0" smtClean="0">
                <a:solidFill>
                  <a:srgbClr val="000000"/>
                </a:solidFill>
                <a:effectLst/>
                <a:latin typeface="Arial"/>
                <a:ea typeface="Arial"/>
                <a:cs typeface="Arial"/>
                <a:sym typeface="Arial"/>
              </a:rPr>
              <a:t>Invasive species lecture and walk in partnership with the Catskill Center- Held at the</a:t>
            </a:r>
            <a:r>
              <a:rPr lang="en-US" sz="1100" b="0" i="0" u="none" strike="noStrike" cap="none" baseline="0" dirty="0" smtClean="0">
                <a:solidFill>
                  <a:srgbClr val="000000"/>
                </a:solidFill>
                <a:effectLst/>
                <a:latin typeface="Arial"/>
                <a:ea typeface="Arial"/>
                <a:cs typeface="Arial"/>
                <a:sym typeface="Arial"/>
              </a:rPr>
              <a:t> Catskill Visitor Center which is meant to serve as the gateway to the Catskills. That is a good place to stop for your first visit to the Catskills. </a:t>
            </a:r>
            <a:r>
              <a:rPr lang="en-US" sz="1100" b="0" i="0" u="none" strike="noStrike" cap="none" dirty="0" smtClean="0">
                <a:solidFill>
                  <a:srgbClr val="000000"/>
                </a:solidFill>
                <a:effectLst/>
                <a:latin typeface="Arial"/>
                <a:ea typeface="Arial"/>
                <a:cs typeface="Arial"/>
                <a:sym typeface="Arial"/>
              </a:rPr>
              <a:t>very successful 25 people</a:t>
            </a:r>
          </a:p>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effectLst/>
            </a:endParaRPr>
          </a:p>
          <a:p>
            <a:pPr lvl="1"/>
            <a:r>
              <a:rPr lang="en-US" sz="1100" b="0" i="0" u="none" strike="noStrike" cap="none" dirty="0" smtClean="0">
                <a:solidFill>
                  <a:srgbClr val="000000"/>
                </a:solidFill>
                <a:effectLst/>
                <a:latin typeface="Arial"/>
                <a:ea typeface="Arial"/>
                <a:cs typeface="Arial"/>
                <a:sym typeface="Arial"/>
              </a:rPr>
              <a:t>VOICE</a:t>
            </a:r>
          </a:p>
          <a:p>
            <a:pPr lvl="1"/>
            <a:r>
              <a:rPr lang="en-US" sz="1100" b="0" i="0" u="none" strike="noStrike" cap="none" dirty="0" smtClean="0">
                <a:solidFill>
                  <a:srgbClr val="000000"/>
                </a:solidFill>
                <a:effectLst/>
                <a:latin typeface="Arial"/>
                <a:ea typeface="Arial"/>
                <a:cs typeface="Arial"/>
                <a:sym typeface="Arial"/>
              </a:rPr>
              <a:t>Difficult to get people to upload existing datasets onto portal because they need to prepare data for publishing online and get it formatted. </a:t>
            </a:r>
          </a:p>
          <a:p>
            <a:pPr lvl="1"/>
            <a:r>
              <a:rPr lang="en-US" sz="1100" b="0" i="0" u="none" strike="noStrike" cap="none" dirty="0" smtClean="0">
                <a:solidFill>
                  <a:srgbClr val="000000"/>
                </a:solidFill>
                <a:effectLst/>
                <a:latin typeface="Arial"/>
                <a:ea typeface="Arial"/>
                <a:cs typeface="Arial"/>
                <a:sym typeface="Arial"/>
              </a:rPr>
              <a:t>Need to improve communication between manager, researcher, fellows and CSC </a:t>
            </a:r>
          </a:p>
          <a:p>
            <a:pPr lvl="2"/>
            <a:r>
              <a:rPr lang="en-US" sz="1100" b="0" i="0" u="none" strike="noStrike" cap="none" dirty="0" smtClean="0">
                <a:solidFill>
                  <a:srgbClr val="000000"/>
                </a:solidFill>
                <a:effectLst/>
                <a:latin typeface="Arial"/>
                <a:ea typeface="Arial"/>
                <a:cs typeface="Arial"/>
                <a:sym typeface="Arial"/>
              </a:rPr>
              <a:t>Consider remote area with little </a:t>
            </a:r>
            <a:r>
              <a:rPr lang="en-US" sz="1100" b="0" i="0" u="none" strike="noStrike" cap="none" dirty="0" err="1" smtClean="0">
                <a:solidFill>
                  <a:srgbClr val="000000"/>
                </a:solidFill>
                <a:effectLst/>
                <a:latin typeface="Arial"/>
                <a:ea typeface="Arial"/>
                <a:cs typeface="Arial"/>
                <a:sym typeface="Arial"/>
              </a:rPr>
              <a:t>wifi</a:t>
            </a:r>
            <a:r>
              <a:rPr lang="en-US" sz="1100" b="0" i="0" u="none" strike="noStrike" cap="none" dirty="0" smtClean="0">
                <a:solidFill>
                  <a:srgbClr val="000000"/>
                </a:solidFill>
                <a:effectLst/>
                <a:latin typeface="Arial"/>
                <a:ea typeface="Arial"/>
                <a:cs typeface="Arial"/>
                <a:sym typeface="Arial"/>
              </a:rPr>
              <a:t> and cell coverage, </a:t>
            </a:r>
          </a:p>
          <a:p>
            <a:pPr lvl="1"/>
            <a:r>
              <a:rPr lang="en-US" sz="1100" b="0" i="0" u="none" strike="noStrike" cap="none" dirty="0" smtClean="0">
                <a:solidFill>
                  <a:srgbClr val="000000"/>
                </a:solidFill>
                <a:effectLst/>
                <a:latin typeface="Arial"/>
                <a:ea typeface="Arial"/>
                <a:cs typeface="Arial"/>
                <a:sym typeface="Arial"/>
              </a:rPr>
              <a:t>Social science rese important for understanding use of resources and effectiveness of science outreach</a:t>
            </a:r>
          </a:p>
          <a:p>
            <a:pPr lvl="1"/>
            <a:r>
              <a:rPr lang="en-US" sz="1100" b="0" i="0" u="none" strike="noStrike" cap="none" dirty="0" smtClean="0">
                <a:solidFill>
                  <a:srgbClr val="000000"/>
                </a:solidFill>
                <a:effectLst/>
                <a:latin typeface="Arial"/>
                <a:ea typeface="Arial"/>
                <a:cs typeface="Arial"/>
                <a:sym typeface="Arial"/>
              </a:rPr>
              <a:t>Don’t want to compete with other programs, working on identifying unmet need</a:t>
            </a:r>
          </a:p>
          <a:p>
            <a:pPr lvl="1"/>
            <a:r>
              <a:rPr lang="en-US" sz="1100" b="0" i="0" u="none" strike="noStrike" cap="none" dirty="0" smtClean="0">
                <a:solidFill>
                  <a:srgbClr val="000000"/>
                </a:solidFill>
                <a:effectLst/>
                <a:latin typeface="Arial"/>
                <a:ea typeface="Arial"/>
                <a:cs typeface="Arial"/>
                <a:sym typeface="Arial"/>
              </a:rPr>
              <a:t>People are willing to travel from NYC, </a:t>
            </a:r>
            <a:r>
              <a:rPr lang="en-US" sz="1100" b="0" i="0" u="none" strike="noStrike" cap="none" dirty="0" err="1" smtClean="0">
                <a:solidFill>
                  <a:srgbClr val="000000"/>
                </a:solidFill>
                <a:effectLst/>
                <a:latin typeface="Arial"/>
                <a:ea typeface="Arial"/>
                <a:cs typeface="Arial"/>
                <a:sym typeface="Arial"/>
              </a:rPr>
              <a:t>putnam</a:t>
            </a:r>
            <a:r>
              <a:rPr lang="en-US" sz="1100" b="0" i="0" u="none" strike="noStrike" cap="none" dirty="0" smtClean="0">
                <a:solidFill>
                  <a:srgbClr val="000000"/>
                </a:solidFill>
                <a:effectLst/>
                <a:latin typeface="Arial"/>
                <a:ea typeface="Arial"/>
                <a:cs typeface="Arial"/>
                <a:sym typeface="Arial"/>
              </a:rPr>
              <a:t>, and </a:t>
            </a:r>
            <a:r>
              <a:rPr lang="en-US" sz="1100" b="0" i="0" u="none" strike="noStrike" cap="none" dirty="0" err="1" smtClean="0">
                <a:solidFill>
                  <a:srgbClr val="000000"/>
                </a:solidFill>
                <a:effectLst/>
                <a:latin typeface="Arial"/>
                <a:ea typeface="Arial"/>
                <a:cs typeface="Arial"/>
                <a:sym typeface="Arial"/>
              </a:rPr>
              <a:t>Dutchess</a:t>
            </a:r>
            <a:r>
              <a:rPr lang="en-US" sz="1100" b="0" i="0" u="none" strike="noStrike" cap="none" dirty="0" smtClean="0">
                <a:solidFill>
                  <a:srgbClr val="000000"/>
                </a:solidFill>
                <a:effectLst/>
                <a:latin typeface="Arial"/>
                <a:ea typeface="Arial"/>
                <a:cs typeface="Arial"/>
                <a:sym typeface="Arial"/>
              </a:rPr>
              <a:t> counties, Pennsylvania to events in the Catskills, even Western Catskills </a:t>
            </a:r>
          </a:p>
          <a:p>
            <a:pPr lvl="1"/>
            <a:r>
              <a:rPr lang="en-US" sz="1100" b="0" i="0" u="none" strike="noStrike" cap="none" dirty="0" smtClean="0">
                <a:solidFill>
                  <a:srgbClr val="000000"/>
                </a:solidFill>
                <a:effectLst/>
                <a:latin typeface="Arial"/>
                <a:ea typeface="Arial"/>
                <a:cs typeface="Arial"/>
                <a:sym typeface="Arial"/>
              </a:rPr>
              <a:t>For</a:t>
            </a:r>
            <a:r>
              <a:rPr lang="en-US" sz="1100" b="0" i="0" u="none" strike="noStrike" cap="none" baseline="0" dirty="0" smtClean="0">
                <a:solidFill>
                  <a:srgbClr val="000000"/>
                </a:solidFill>
                <a:effectLst/>
                <a:latin typeface="Arial"/>
                <a:ea typeface="Arial"/>
                <a:cs typeface="Arial"/>
                <a:sym typeface="Arial"/>
              </a:rPr>
              <a:t> question on social science: what types of</a:t>
            </a:r>
            <a:endParaRPr lang="en-US" sz="1100" b="0" i="0" u="none" strike="noStrike" cap="none" dirty="0" smtClean="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3682467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We had a man travel from Putnam County to Roscoe for the Pub science night, over a 2 hour drive, who heard about it on the Cary website</a:t>
            </a:r>
            <a:endParaRPr lang="en-US" dirty="0"/>
          </a:p>
        </p:txBody>
      </p:sp>
    </p:spTree>
    <p:extLst>
      <p:ext uri="{BB962C8B-B14F-4D97-AF65-F5344CB8AC3E}">
        <p14:creationId xmlns:p14="http://schemas.microsoft.com/office/powerpoint/2010/main" val="3944862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Academics, Demographics, psychology – behavior change</a:t>
            </a:r>
            <a:endParaRPr lang="en-US" dirty="0"/>
          </a:p>
        </p:txBody>
      </p:sp>
    </p:spTree>
    <p:extLst>
      <p:ext uri="{BB962C8B-B14F-4D97-AF65-F5344CB8AC3E}">
        <p14:creationId xmlns:p14="http://schemas.microsoft.com/office/powerpoint/2010/main" val="210253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Identifying ways to further reach a goal of a vibrant and active research community</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smtClean="0"/>
              <a:t>People</a:t>
            </a:r>
            <a:r>
              <a:rPr lang="en-US" baseline="0" dirty="0" smtClean="0"/>
              <a:t> who do environmental work in the Catskills like to compare and </a:t>
            </a:r>
            <a:r>
              <a:rPr lang="en-US" baseline="0" dirty="0" err="1" smtClean="0"/>
              <a:t>constrast</a:t>
            </a:r>
            <a:r>
              <a:rPr lang="en-US" baseline="0" dirty="0" smtClean="0"/>
              <a:t> the Catskills with the Adirondacks. The Adirondacks have a higher profile and have a lot more research and </a:t>
            </a:r>
            <a:r>
              <a:rPr lang="en-US" baseline="0" dirty="0" err="1" smtClean="0"/>
              <a:t>recienve</a:t>
            </a:r>
            <a:r>
              <a:rPr lang="en-US" baseline="0" dirty="0" smtClean="0"/>
              <a:t> more political attention</a:t>
            </a:r>
          </a:p>
          <a:p>
            <a:pPr marL="158750" indent="0">
              <a:buNone/>
            </a:pPr>
            <a:endParaRPr lang="en-US" dirty="0" smtClean="0"/>
          </a:p>
          <a:p>
            <a:r>
              <a:rPr lang="en-US" dirty="0" smtClean="0"/>
              <a:t>We don’t have a</a:t>
            </a:r>
            <a:r>
              <a:rPr lang="en-US" baseline="0" dirty="0" smtClean="0"/>
              <a:t> </a:t>
            </a:r>
            <a:r>
              <a:rPr lang="en-US" baseline="0" dirty="0" err="1" smtClean="0"/>
              <a:t>a</a:t>
            </a:r>
            <a:r>
              <a:rPr lang="en-US" baseline="0" dirty="0" smtClean="0"/>
              <a:t> college or university that is claiming the Catskills</a:t>
            </a:r>
            <a:endParaRPr lang="en-US" dirty="0" smtClean="0"/>
          </a:p>
          <a:p>
            <a:endParaRPr lang="en-US" dirty="0" smtClean="0"/>
          </a:p>
          <a:p>
            <a:endParaRPr lang="en-US" baseline="0" dirty="0" smtClean="0"/>
          </a:p>
          <a:p>
            <a:r>
              <a:rPr lang="en-US" baseline="0" dirty="0" smtClean="0"/>
              <a:t>Takes a lot of effort for researchers to figure out dynamics. </a:t>
            </a:r>
            <a:endParaRPr lang="en-US" dirty="0"/>
          </a:p>
        </p:txBody>
      </p:sp>
    </p:spTree>
    <p:extLst>
      <p:ext uri="{BB962C8B-B14F-4D97-AF65-F5344CB8AC3E}">
        <p14:creationId xmlns:p14="http://schemas.microsoft.com/office/powerpoint/2010/main" val="1862597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65775f94b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65775f94b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US" sz="1100" b="0" i="0" u="none" strike="noStrike" cap="none" dirty="0" smtClean="0">
                <a:solidFill>
                  <a:srgbClr val="000000"/>
                </a:solidFill>
                <a:effectLst/>
                <a:latin typeface="Arial"/>
                <a:ea typeface="Arial"/>
                <a:cs typeface="Arial"/>
                <a:sym typeface="Arial"/>
              </a:rPr>
              <a:t>There a large number of agencies</a:t>
            </a:r>
            <a:r>
              <a:rPr lang="en-US" sz="1100" b="0" i="0" u="none" strike="noStrike" cap="none" baseline="0" dirty="0" smtClean="0">
                <a:solidFill>
                  <a:srgbClr val="000000"/>
                </a:solidFill>
                <a:effectLst/>
                <a:latin typeface="Arial"/>
                <a:ea typeface="Arial"/>
                <a:cs typeface="Arial"/>
                <a:sym typeface="Arial"/>
              </a:rPr>
              <a:t> and organizations </a:t>
            </a:r>
            <a:r>
              <a:rPr lang="en-US" sz="1100" b="0" i="0" u="none" strike="noStrike" cap="none" dirty="0" smtClean="0">
                <a:solidFill>
                  <a:srgbClr val="000000"/>
                </a:solidFill>
                <a:effectLst/>
                <a:latin typeface="Arial"/>
                <a:ea typeface="Arial"/>
                <a:cs typeface="Arial"/>
                <a:sym typeface="Arial"/>
              </a:rPr>
              <a:t>doing  research, monitoring, and natural resource management in the Catskills. Here is are examples of the types of groups working in the Catskills</a:t>
            </a:r>
          </a:p>
          <a:p>
            <a:pPr lvl="1"/>
            <a:r>
              <a:rPr lang="en-US" sz="1100" b="0" i="0" u="none" strike="noStrike" cap="none" dirty="0" smtClean="0">
                <a:solidFill>
                  <a:srgbClr val="000000"/>
                </a:solidFill>
                <a:effectLst/>
                <a:latin typeface="Arial"/>
                <a:ea typeface="Arial"/>
                <a:cs typeface="Arial"/>
                <a:sym typeface="Arial"/>
              </a:rPr>
              <a:t>For</a:t>
            </a:r>
            <a:r>
              <a:rPr lang="en-US" sz="1100" b="0" i="0" u="none" strike="noStrike" cap="none" baseline="0" dirty="0" smtClean="0">
                <a:solidFill>
                  <a:srgbClr val="000000"/>
                </a:solidFill>
                <a:effectLst/>
                <a:latin typeface="Arial"/>
                <a:ea typeface="Arial"/>
                <a:cs typeface="Arial"/>
                <a:sym typeface="Arial"/>
              </a:rPr>
              <a:t> a long time there were </a:t>
            </a:r>
            <a:r>
              <a:rPr lang="en-US" sz="1100" b="0" i="0" u="none" strike="noStrike" cap="none" dirty="0" smtClean="0">
                <a:solidFill>
                  <a:srgbClr val="000000"/>
                </a:solidFill>
                <a:effectLst/>
                <a:latin typeface="Arial"/>
                <a:ea typeface="Arial"/>
                <a:cs typeface="Arial"/>
                <a:sym typeface="Arial"/>
              </a:rPr>
              <a:t>few opportunities for scientists and managers to exchange information across agencies and institutions</a:t>
            </a:r>
            <a:endParaRPr dirty="0"/>
          </a:p>
        </p:txBody>
      </p:sp>
    </p:spTree>
    <p:extLst>
      <p:ext uri="{BB962C8B-B14F-4D97-AF65-F5344CB8AC3E}">
        <p14:creationId xmlns:p14="http://schemas.microsoft.com/office/powerpoint/2010/main" val="4127495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100" b="0" i="0" u="none" strike="noStrike" cap="none" dirty="0" smtClean="0">
                <a:solidFill>
                  <a:srgbClr val="000000"/>
                </a:solidFill>
                <a:effectLst/>
                <a:latin typeface="Arial"/>
                <a:ea typeface="Arial"/>
                <a:cs typeface="Arial"/>
                <a:sym typeface="Arial"/>
              </a:rPr>
              <a:t>The Catskill Science Collaborative was formed in 2018 to meet these coordination and communication needs. </a:t>
            </a:r>
          </a:p>
          <a:p>
            <a:pPr lvl="1"/>
            <a:r>
              <a:rPr lang="en-US" sz="1100" b="0" i="0" u="none" strike="noStrike" cap="none" dirty="0" smtClean="0">
                <a:solidFill>
                  <a:srgbClr val="000000"/>
                </a:solidFill>
                <a:effectLst/>
                <a:latin typeface="Arial"/>
                <a:ea typeface="Arial"/>
                <a:cs typeface="Arial"/>
                <a:sym typeface="Arial"/>
              </a:rPr>
              <a:t>Funded  through the New York State Environmental Protection Fund through a contract</a:t>
            </a:r>
            <a:r>
              <a:rPr lang="en-US" sz="1100" b="0" i="0" u="none" strike="noStrike" cap="none" baseline="0" dirty="0" smtClean="0">
                <a:solidFill>
                  <a:srgbClr val="000000"/>
                </a:solidFill>
                <a:effectLst/>
                <a:latin typeface="Arial"/>
                <a:ea typeface="Arial"/>
                <a:cs typeface="Arial"/>
                <a:sym typeface="Arial"/>
              </a:rPr>
              <a:t> with </a:t>
            </a:r>
            <a:r>
              <a:rPr lang="en-US" sz="1100" b="0" i="0" u="none" strike="noStrike" cap="none" dirty="0" smtClean="0">
                <a:solidFill>
                  <a:srgbClr val="000000"/>
                </a:solidFill>
                <a:effectLst/>
                <a:latin typeface="Arial"/>
                <a:ea typeface="Arial"/>
                <a:cs typeface="Arial"/>
                <a:sym typeface="Arial"/>
              </a:rPr>
              <a:t>NYS DEC and hosted by the Cary Institute of Ecosystem Studies.</a:t>
            </a:r>
          </a:p>
          <a:p>
            <a:pPr lvl="1"/>
            <a:r>
              <a:rPr lang="en-US" sz="1100" b="0" i="0" u="none" strike="noStrike" cap="none" dirty="0" smtClean="0">
                <a:solidFill>
                  <a:srgbClr val="000000"/>
                </a:solidFill>
                <a:effectLst/>
                <a:latin typeface="Arial"/>
                <a:ea typeface="Arial"/>
                <a:cs typeface="Arial"/>
                <a:sym typeface="Arial"/>
              </a:rPr>
              <a:t>Cary has a</a:t>
            </a:r>
            <a:r>
              <a:rPr lang="en-US" sz="1100" b="0" i="0" u="none" strike="noStrike" cap="none" baseline="0" dirty="0" smtClean="0">
                <a:solidFill>
                  <a:srgbClr val="000000"/>
                </a:solidFill>
                <a:effectLst/>
                <a:latin typeface="Arial"/>
                <a:ea typeface="Arial"/>
                <a:cs typeface="Arial"/>
                <a:sym typeface="Arial"/>
              </a:rPr>
              <a:t> long history of research in the Catskills  starting with Gary Lovett’s and Kathy Weather’s work on forests and pollution in the 80’s</a:t>
            </a:r>
            <a:endParaRPr lang="en-US" sz="1100" b="0" i="0" u="none" strike="noStrike" cap="none" dirty="0" smtClean="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912364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65775f94bf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65775f94bf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smtClean="0">
              <a:effectLst/>
            </a:endParaRPr>
          </a:p>
          <a:p>
            <a:pPr lvl="1"/>
            <a:r>
              <a:rPr lang="en-US" sz="1100" b="0" i="0" u="none" strike="noStrike" cap="none" dirty="0" smtClean="0">
                <a:solidFill>
                  <a:srgbClr val="000000"/>
                </a:solidFill>
                <a:effectLst/>
                <a:latin typeface="Arial"/>
                <a:ea typeface="Arial"/>
                <a:cs typeface="Arial"/>
                <a:sym typeface="Arial"/>
              </a:rPr>
              <a:t>VOICE</a:t>
            </a:r>
          </a:p>
          <a:p>
            <a:pPr lvl="1"/>
            <a:r>
              <a:rPr lang="en-US" sz="1100" b="0" i="0" u="none" strike="noStrike" cap="none" dirty="0" smtClean="0">
                <a:solidFill>
                  <a:srgbClr val="000000"/>
                </a:solidFill>
                <a:effectLst/>
                <a:latin typeface="Arial"/>
                <a:ea typeface="Arial"/>
                <a:cs typeface="Arial"/>
                <a:sym typeface="Arial"/>
              </a:rPr>
              <a:t>The</a:t>
            </a:r>
            <a:r>
              <a:rPr lang="en-US" sz="1100" b="0" i="0" u="none" strike="noStrike" cap="none" baseline="0" dirty="0" smtClean="0">
                <a:solidFill>
                  <a:srgbClr val="000000"/>
                </a:solidFill>
                <a:effectLst/>
                <a:latin typeface="Arial"/>
                <a:ea typeface="Arial"/>
                <a:cs typeface="Arial"/>
                <a:sym typeface="Arial"/>
              </a:rPr>
              <a:t> goal of the Catskill Science collaborative is to promote communication and collaboration among scientists, between scientists and natural resource managers, and between scientists and the public.</a:t>
            </a:r>
            <a:endParaRPr lang="en-US" sz="11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064386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65775f94bf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65775f94bf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1"/>
            <a:r>
              <a:rPr lang="en-US" sz="1100" b="0" i="0" u="none" strike="noStrike" cap="none" baseline="0" dirty="0" smtClean="0">
                <a:solidFill>
                  <a:srgbClr val="000000"/>
                </a:solidFill>
                <a:effectLst/>
                <a:latin typeface="Arial"/>
                <a:ea typeface="Arial"/>
                <a:cs typeface="Arial"/>
                <a:sym typeface="Arial"/>
              </a:rPr>
              <a:t>We are working on developing the scientific infrastructure to help connect with researchers with each other we have been focusing on developing a data portal as well as helping to organize the Catskill Environmental Research and Monitoring conference</a:t>
            </a:r>
            <a:endParaRPr lang="en-US" sz="11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854931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100" b="0" i="0" u="none" strike="noStrike" cap="none" dirty="0" smtClean="0">
                <a:solidFill>
                  <a:srgbClr val="000000"/>
                </a:solidFill>
                <a:effectLst/>
                <a:latin typeface="Arial"/>
                <a:ea typeface="Arial"/>
                <a:cs typeface="Arial"/>
                <a:sym typeface="Arial"/>
              </a:rPr>
              <a:t>We have a data portal</a:t>
            </a:r>
            <a:r>
              <a:rPr lang="en-US" sz="1100" b="0" i="0" u="none" strike="noStrike" cap="none" baseline="0" dirty="0" smtClean="0">
                <a:solidFill>
                  <a:srgbClr val="000000"/>
                </a:solidFill>
                <a:effectLst/>
                <a:latin typeface="Arial"/>
                <a:ea typeface="Arial"/>
                <a:cs typeface="Arial"/>
                <a:sym typeface="Arial"/>
              </a:rPr>
              <a:t> on FEMC’s data archive</a:t>
            </a:r>
            <a:endParaRPr lang="en-US" sz="1100" b="0" i="0" u="none" strike="noStrike" cap="none" dirty="0" smtClean="0">
              <a:solidFill>
                <a:srgbClr val="000000"/>
              </a:solidFill>
              <a:effectLst/>
              <a:latin typeface="Arial"/>
              <a:ea typeface="Arial"/>
              <a:cs typeface="Arial"/>
              <a:sym typeface="Arial"/>
            </a:endParaRPr>
          </a:p>
          <a:p>
            <a:pPr lvl="1"/>
            <a:r>
              <a:rPr lang="en-US" sz="1100" b="0" i="0" u="none" strike="noStrike" cap="none" dirty="0" smtClean="0">
                <a:solidFill>
                  <a:srgbClr val="000000"/>
                </a:solidFill>
                <a:effectLst/>
                <a:latin typeface="Arial"/>
                <a:ea typeface="Arial"/>
                <a:cs typeface="Arial"/>
                <a:sym typeface="Arial"/>
              </a:rPr>
              <a:t>And want to turn it into a “One stop shop for Catskill Data “</a:t>
            </a:r>
            <a:endParaRPr lang="en-US" dirty="0" smtClean="0">
              <a:effectLst/>
            </a:endParaRPr>
          </a:p>
          <a:p>
            <a:pPr lvl="1"/>
            <a:r>
              <a:rPr lang="en-US" sz="1100" b="0" i="0" u="none" strike="noStrike" cap="none" dirty="0" smtClean="0">
                <a:solidFill>
                  <a:srgbClr val="000000"/>
                </a:solidFill>
                <a:effectLst/>
                <a:latin typeface="Arial"/>
                <a:ea typeface="Arial"/>
                <a:cs typeface="Arial"/>
                <a:sym typeface="Arial"/>
              </a:rPr>
              <a:t>Currently have 19 projects available covering a number of subject areas</a:t>
            </a:r>
            <a:endParaRPr lang="en-US" dirty="0" smtClean="0"/>
          </a:p>
          <a:p>
            <a:pPr lvl="1"/>
            <a:endParaRPr lang="en-US" sz="1100" b="0" i="0" u="none" strike="noStrike" cap="none" dirty="0" smtClean="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2176955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63f68dc6e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63f68dc6e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073150" lvl="2" indent="0">
              <a:buNone/>
            </a:pPr>
            <a:r>
              <a:rPr lang="en-US" sz="1100" b="0" i="0" u="none" strike="noStrike" cap="none" dirty="0" smtClean="0">
                <a:solidFill>
                  <a:srgbClr val="FF0000"/>
                </a:solidFill>
                <a:effectLst/>
                <a:latin typeface="Arial"/>
                <a:ea typeface="Arial"/>
                <a:cs typeface="Arial"/>
                <a:sym typeface="Arial"/>
              </a:rPr>
              <a:t>A major focus for the data portal has been working to digitize Michael </a:t>
            </a:r>
            <a:r>
              <a:rPr lang="en-US" sz="1100" b="0" i="0" u="none" strike="noStrike" cap="none" dirty="0" err="1" smtClean="0">
                <a:solidFill>
                  <a:srgbClr val="FF0000"/>
                </a:solidFill>
                <a:effectLst/>
                <a:latin typeface="Arial"/>
                <a:ea typeface="Arial"/>
                <a:cs typeface="Arial"/>
                <a:sym typeface="Arial"/>
              </a:rPr>
              <a:t>Kudish’s</a:t>
            </a:r>
            <a:r>
              <a:rPr lang="en-US" sz="1100" b="0" i="0" u="none" strike="noStrike" cap="none" dirty="0" smtClean="0">
                <a:solidFill>
                  <a:srgbClr val="FF0000"/>
                </a:solidFill>
                <a:effectLst/>
                <a:latin typeface="Arial"/>
                <a:ea typeface="Arial"/>
                <a:cs typeface="Arial"/>
                <a:sym typeface="Arial"/>
              </a:rPr>
              <a:t> 50 year</a:t>
            </a:r>
            <a:r>
              <a:rPr lang="en-US" sz="1100" b="0" i="0" u="none" strike="noStrike" cap="none" baseline="0" dirty="0" smtClean="0">
                <a:solidFill>
                  <a:srgbClr val="FF0000"/>
                </a:solidFill>
                <a:effectLst/>
                <a:latin typeface="Arial"/>
                <a:ea typeface="Arial"/>
                <a:cs typeface="Arial"/>
                <a:sym typeface="Arial"/>
              </a:rPr>
              <a:t> collection of </a:t>
            </a:r>
            <a:r>
              <a:rPr lang="en-US" sz="1100" b="0" i="0" u="none" strike="noStrike" cap="none" dirty="0" smtClean="0">
                <a:solidFill>
                  <a:srgbClr val="FF0000"/>
                </a:solidFill>
                <a:effectLst/>
                <a:latin typeface="Arial"/>
                <a:ea typeface="Arial"/>
                <a:cs typeface="Arial"/>
                <a:sym typeface="Arial"/>
              </a:rPr>
              <a:t>hand-written field</a:t>
            </a:r>
            <a:r>
              <a:rPr lang="en-US" sz="1100" b="0" i="0" u="none" strike="noStrike" cap="none" baseline="0" dirty="0" smtClean="0">
                <a:solidFill>
                  <a:srgbClr val="FF0000"/>
                </a:solidFill>
                <a:effectLst/>
                <a:latin typeface="Arial"/>
                <a:ea typeface="Arial"/>
                <a:cs typeface="Arial"/>
                <a:sym typeface="Arial"/>
              </a:rPr>
              <a:t> data</a:t>
            </a:r>
            <a:r>
              <a:rPr lang="en-US" sz="1100" b="0" i="0" u="none" strike="noStrike" cap="none" dirty="0" smtClean="0">
                <a:solidFill>
                  <a:srgbClr val="000000"/>
                </a:solidFill>
                <a:effectLst/>
                <a:latin typeface="Arial"/>
                <a:ea typeface="Arial"/>
                <a:cs typeface="Arial"/>
                <a:sym typeface="Arial"/>
              </a:rPr>
              <a:t>. Michael is a field scientist who makes field trips to locations in Catskills specifically to interpret forest history such</a:t>
            </a:r>
            <a:r>
              <a:rPr lang="en-US" sz="1100" b="0" i="0" u="none" strike="noStrike" cap="none" baseline="0" dirty="0" smtClean="0">
                <a:solidFill>
                  <a:srgbClr val="000000"/>
                </a:solidFill>
                <a:effectLst/>
                <a:latin typeface="Arial"/>
                <a:ea typeface="Arial"/>
                <a:cs typeface="Arial"/>
                <a:sym typeface="Arial"/>
              </a:rPr>
              <a:t> as by making vegetation observations or collecting bog peat core samples.</a:t>
            </a:r>
            <a:r>
              <a:rPr lang="en-US" sz="1100" b="0" i="0" u="none" strike="noStrike" cap="none" dirty="0" smtClean="0">
                <a:solidFill>
                  <a:srgbClr val="000000"/>
                </a:solidFill>
                <a:effectLst/>
                <a:latin typeface="Arial"/>
                <a:ea typeface="Arial"/>
                <a:cs typeface="Arial"/>
                <a:sym typeface="Arial"/>
              </a:rPr>
              <a:t>  He</a:t>
            </a:r>
            <a:r>
              <a:rPr lang="en-US" sz="1100" b="0" i="0" u="none" strike="noStrike" cap="none" baseline="0" dirty="0" smtClean="0">
                <a:solidFill>
                  <a:srgbClr val="000000"/>
                </a:solidFill>
                <a:effectLst/>
                <a:latin typeface="Arial"/>
                <a:ea typeface="Arial"/>
                <a:cs typeface="Arial"/>
                <a:sym typeface="Arial"/>
              </a:rPr>
              <a:t> is a</a:t>
            </a:r>
            <a:r>
              <a:rPr lang="en-US" sz="1100" b="0" i="0" u="none" strike="noStrike" cap="none" dirty="0" smtClean="0">
                <a:solidFill>
                  <a:srgbClr val="000000"/>
                </a:solidFill>
                <a:effectLst/>
                <a:latin typeface="Arial"/>
                <a:ea typeface="Arial"/>
                <a:cs typeface="Arial"/>
                <a:sym typeface="Arial"/>
              </a:rPr>
              <a:t> retired professor from Paul Smith’s College and he has converted his</a:t>
            </a:r>
            <a:r>
              <a:rPr lang="en-US" sz="1100" b="0" i="0" u="none" strike="noStrike" cap="none" baseline="0" dirty="0" smtClean="0">
                <a:solidFill>
                  <a:srgbClr val="000000"/>
                </a:solidFill>
                <a:effectLst/>
                <a:latin typeface="Arial"/>
                <a:ea typeface="Arial"/>
                <a:cs typeface="Arial"/>
                <a:sym typeface="Arial"/>
              </a:rPr>
              <a:t> house into a research center of the Catskills</a:t>
            </a:r>
            <a:r>
              <a:rPr lang="en-US" sz="1100" b="0" i="0" u="none" strike="noStrike" cap="none" dirty="0" smtClean="0">
                <a:solidFill>
                  <a:srgbClr val="000000"/>
                </a:solidFill>
                <a:effectLst/>
                <a:latin typeface="Arial"/>
                <a:ea typeface="Arial"/>
                <a:cs typeface="Arial"/>
                <a:sym typeface="Arial"/>
              </a:rPr>
              <a:t>. The</a:t>
            </a:r>
            <a:r>
              <a:rPr lang="en-US" sz="1100" b="0" i="0" u="none" strike="noStrike" cap="none" baseline="0" dirty="0" smtClean="0">
                <a:solidFill>
                  <a:srgbClr val="000000"/>
                </a:solidFill>
                <a:effectLst/>
                <a:latin typeface="Arial"/>
                <a:ea typeface="Arial"/>
                <a:cs typeface="Arial"/>
                <a:sym typeface="Arial"/>
              </a:rPr>
              <a:t> Catskill Science Collaborative</a:t>
            </a:r>
            <a:r>
              <a:rPr lang="en-US" sz="1100" b="0" i="0" u="none" strike="noStrike" cap="none" dirty="0" smtClean="0">
                <a:solidFill>
                  <a:srgbClr val="000000"/>
                </a:solidFill>
                <a:effectLst/>
                <a:latin typeface="Arial"/>
                <a:ea typeface="Arial"/>
                <a:cs typeface="Arial"/>
                <a:sym typeface="Arial"/>
              </a:rPr>
              <a:t> identified his collection as a priority for the Data portal.</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dirty="0" smtClean="0">
                <a:solidFill>
                  <a:srgbClr val="000000"/>
                </a:solidFill>
                <a:effectLst/>
                <a:latin typeface="Arial"/>
                <a:ea typeface="Arial"/>
                <a:cs typeface="Arial"/>
                <a:sym typeface="Arial"/>
              </a:rPr>
              <a:t>As we were looking for funding to digitize his project, we found out that FEMC had a Data Rescue program and Matthias came to Michael’s home for several days to scan files. Thank</a:t>
            </a:r>
            <a:r>
              <a:rPr lang="en-US" sz="1100" b="0" i="0" u="none" strike="noStrike" cap="none" baseline="0" dirty="0" smtClean="0">
                <a:solidFill>
                  <a:srgbClr val="000000"/>
                </a:solidFill>
                <a:effectLst/>
                <a:latin typeface="Arial"/>
                <a:ea typeface="Arial"/>
                <a:cs typeface="Arial"/>
                <a:sym typeface="Arial"/>
              </a:rPr>
              <a:t> you Matthias and FEMC!</a:t>
            </a:r>
            <a:r>
              <a:rPr lang="en-US" sz="1100" b="0" i="0" u="none" strike="noStrike" cap="none" dirty="0" smtClean="0">
                <a:solidFill>
                  <a:srgbClr val="000000"/>
                </a:solidFill>
                <a:effectLst/>
                <a:latin typeface="Arial"/>
                <a:ea typeface="Arial"/>
                <a:cs typeface="Arial"/>
                <a:sym typeface="Arial"/>
              </a:rPr>
              <a:t> </a:t>
            </a:r>
          </a:p>
          <a:p>
            <a:pPr marL="1073150" lvl="2" indent="0">
              <a:buNone/>
            </a:pPr>
            <a:endParaRPr lang="en-US" sz="1100" b="0" i="0" u="none" strike="noStrike" cap="none" dirty="0" smtClean="0">
              <a:solidFill>
                <a:srgbClr val="000000"/>
              </a:solidFill>
              <a:effectLst/>
              <a:latin typeface="Arial"/>
              <a:ea typeface="Arial"/>
              <a:cs typeface="Arial"/>
              <a:sym typeface="Arial"/>
            </a:endParaRPr>
          </a:p>
          <a:p>
            <a:pPr marL="1073150" lvl="2" indent="0">
              <a:buNone/>
            </a:pPr>
            <a:endParaRPr lang="en-US" sz="1100" b="0" i="0" u="none" strike="noStrike" cap="none" dirty="0" smtClean="0">
              <a:solidFill>
                <a:srgbClr val="000000"/>
              </a:solidFill>
              <a:effectLst/>
              <a:latin typeface="Arial"/>
              <a:ea typeface="Arial"/>
              <a:cs typeface="Arial"/>
              <a:sym typeface="Arial"/>
            </a:endParaRPr>
          </a:p>
          <a:p>
            <a:pPr marL="1073150" lvl="2" indent="0">
              <a:buNone/>
            </a:pPr>
            <a:r>
              <a:rPr lang="en-US" sz="1100" b="0" i="0" u="none" strike="noStrike" cap="none" dirty="0" smtClean="0">
                <a:solidFill>
                  <a:srgbClr val="000000"/>
                </a:solidFill>
                <a:effectLst/>
                <a:latin typeface="Arial"/>
                <a:ea typeface="Arial"/>
                <a:cs typeface="Arial"/>
                <a:sym typeface="Arial"/>
              </a:rPr>
              <a:t>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65775f94b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65775f94b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smtClean="0">
              <a:effectLst/>
            </a:endParaRPr>
          </a:p>
          <a:p>
            <a:pPr lvl="1"/>
            <a:r>
              <a:rPr lang="en-US" sz="1100" b="0" i="0" u="none" strike="noStrike" cap="none" dirty="0" smtClean="0">
                <a:solidFill>
                  <a:srgbClr val="000000"/>
                </a:solidFill>
                <a:effectLst/>
                <a:latin typeface="Arial"/>
                <a:ea typeface="Arial"/>
                <a:cs typeface="Arial"/>
                <a:sym typeface="Arial"/>
              </a:rPr>
              <a:t>Another way were are helping</a:t>
            </a:r>
            <a:r>
              <a:rPr lang="en-US" sz="1100" b="0" i="0" u="none" strike="noStrike" cap="none" baseline="0" dirty="0" smtClean="0">
                <a:solidFill>
                  <a:srgbClr val="000000"/>
                </a:solidFill>
                <a:effectLst/>
                <a:latin typeface="Arial"/>
                <a:ea typeface="Arial"/>
                <a:cs typeface="Arial"/>
                <a:sym typeface="Arial"/>
              </a:rPr>
              <a:t> to connect researchers with each other is by helping to organize next years CERM conference</a:t>
            </a:r>
          </a:p>
          <a:p>
            <a:pPr lvl="1"/>
            <a:r>
              <a:rPr lang="en-US" sz="1100" b="0" i="0" u="none" strike="noStrike" cap="none" baseline="0" dirty="0" smtClean="0">
                <a:solidFill>
                  <a:srgbClr val="000000"/>
                </a:solidFill>
                <a:effectLst/>
                <a:latin typeface="Arial"/>
                <a:ea typeface="Arial"/>
                <a:cs typeface="Arial"/>
                <a:sym typeface="Arial"/>
              </a:rPr>
              <a:t>This conference is a collaborative effort by a number of organizations working in the Catskills</a:t>
            </a:r>
            <a:endParaRPr lang="en-US" sz="1100" b="0" i="0" u="none" strike="noStrike" cap="none" dirty="0" smtClean="0">
              <a:solidFill>
                <a:srgbClr val="000000"/>
              </a:solidFill>
              <a:effectLst/>
              <a:latin typeface="Arial"/>
              <a:ea typeface="Arial"/>
              <a:cs typeface="Arial"/>
              <a:sym typeface="Arial"/>
            </a:endParaRP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smtClean="0">
                <a:solidFill>
                  <a:srgbClr val="000000"/>
                </a:solidFill>
                <a:effectLst/>
                <a:latin typeface="Arial"/>
                <a:ea typeface="Arial"/>
                <a:cs typeface="Arial"/>
                <a:sym typeface="Arial"/>
              </a:rPr>
              <a:t>Biannual ac</a:t>
            </a:r>
            <a:endParaRPr lang="en-US" sz="1100" b="0" i="0" u="none" strike="noStrike" cap="none" baseline="0" dirty="0" smtClean="0">
              <a:solidFill>
                <a:srgbClr val="000000"/>
              </a:solidFill>
              <a:effectLst/>
              <a:latin typeface="Arial"/>
              <a:ea typeface="Arial"/>
              <a:cs typeface="Arial"/>
              <a:sym typeface="Arial"/>
            </a:endParaRPr>
          </a:p>
          <a:p>
            <a:pPr lvl="1"/>
            <a:r>
              <a:rPr lang="en-US" sz="1100" b="0" i="0" u="none" strike="noStrike" cap="none" dirty="0" smtClean="0">
                <a:solidFill>
                  <a:srgbClr val="000000"/>
                </a:solidFill>
                <a:effectLst/>
                <a:latin typeface="Arial"/>
                <a:ea typeface="Arial"/>
                <a:cs typeface="Arial"/>
                <a:sym typeface="Arial"/>
              </a:rPr>
              <a:t>We have had over a hundred people</a:t>
            </a:r>
            <a:r>
              <a:rPr lang="en-US" sz="1100" b="0" i="0" u="none" strike="noStrike" cap="none" baseline="0" dirty="0" smtClean="0">
                <a:solidFill>
                  <a:srgbClr val="000000"/>
                </a:solidFill>
                <a:effectLst/>
                <a:latin typeface="Arial"/>
                <a:ea typeface="Arial"/>
                <a:cs typeface="Arial"/>
                <a:sym typeface="Arial"/>
              </a:rPr>
              <a:t> attend this conference each time it is held</a:t>
            </a:r>
            <a:endParaRPr lang="en-US" sz="1100" b="0" i="0" u="none" strike="noStrike" cap="none" dirty="0" smtClean="0">
              <a:solidFill>
                <a:srgbClr val="000000"/>
              </a:solidFill>
              <a:effectLst/>
              <a:latin typeface="Arial"/>
              <a:ea typeface="Arial"/>
              <a:cs typeface="Arial"/>
              <a:sym typeface="Arial"/>
            </a:endParaRPr>
          </a:p>
          <a:p>
            <a:pPr lvl="1"/>
            <a:r>
              <a:rPr lang="en-US" sz="1100" b="0" i="0" u="none" strike="noStrike" cap="none" dirty="0" smtClean="0">
                <a:solidFill>
                  <a:srgbClr val="000000"/>
                </a:solidFill>
                <a:effectLst/>
                <a:latin typeface="Arial"/>
                <a:ea typeface="Arial"/>
                <a:cs typeface="Arial"/>
                <a:sym typeface="Arial"/>
              </a:rPr>
              <a:t>Bring researchers together to share results </a:t>
            </a:r>
          </a:p>
          <a:p>
            <a:pPr lvl="1"/>
            <a:r>
              <a:rPr lang="en-US" sz="1100" b="0" i="0" u="none" strike="noStrike" cap="none" dirty="0" smtClean="0">
                <a:solidFill>
                  <a:srgbClr val="000000"/>
                </a:solidFill>
                <a:effectLst/>
                <a:latin typeface="Arial"/>
                <a:ea typeface="Arial"/>
                <a:cs typeface="Arial"/>
                <a:sym typeface="Arial"/>
              </a:rPr>
              <a:t>also attended by natural</a:t>
            </a:r>
            <a:r>
              <a:rPr lang="en-US" sz="1100" b="0" i="0" u="none" strike="noStrike" cap="none" baseline="0" dirty="0" smtClean="0">
                <a:solidFill>
                  <a:srgbClr val="000000"/>
                </a:solidFill>
                <a:effectLst/>
                <a:latin typeface="Arial"/>
                <a:ea typeface="Arial"/>
                <a:cs typeface="Arial"/>
                <a:sym typeface="Arial"/>
              </a:rPr>
              <a:t> resource managers (transition)</a:t>
            </a:r>
            <a:endParaRPr lang="en-US" sz="11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2.jpe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 name="Google Shape;54;p1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508350"/>
            <a:ext cx="9144001" cy="6858001"/>
          </a:xfrm>
          <a:prstGeom prst="rect">
            <a:avLst/>
          </a:prstGeom>
          <a:noFill/>
          <a:ln>
            <a:noFill/>
          </a:ln>
        </p:spPr>
      </p:pic>
      <p:sp>
        <p:nvSpPr>
          <p:cNvPr id="55" name="Google Shape;55;p13"/>
          <p:cNvSpPr txBox="1">
            <a:spLocks noGrp="1"/>
          </p:cNvSpPr>
          <p:nvPr>
            <p:ph type="ctrTitle"/>
          </p:nvPr>
        </p:nvSpPr>
        <p:spPr>
          <a:xfrm>
            <a:off x="0" y="660495"/>
            <a:ext cx="9144000" cy="205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Catskill </a:t>
            </a:r>
            <a:r>
              <a:rPr lang="en" dirty="0"/>
              <a:t>Science Collaborative</a:t>
            </a:r>
            <a:endParaRPr dirty="0"/>
          </a:p>
        </p:txBody>
      </p:sp>
      <p:sp>
        <p:nvSpPr>
          <p:cNvPr id="56" name="Google Shape;56;p13"/>
          <p:cNvSpPr txBox="1">
            <a:spLocks noGrp="1"/>
          </p:cNvSpPr>
          <p:nvPr>
            <p:ph type="subTitle" idx="1"/>
          </p:nvPr>
        </p:nvSpPr>
        <p:spPr>
          <a:xfrm>
            <a:off x="-69448" y="3345233"/>
            <a:ext cx="9213448" cy="1821932"/>
          </a:xfrm>
          <a:prstGeom prst="rect">
            <a:avLst/>
          </a:prstGeom>
          <a:solidFill>
            <a:schemeClr val="bg1">
              <a:lumMod val="50000"/>
              <a:alpha val="80000"/>
            </a:scheme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solidFill>
                  <a:srgbClr val="FFFF00"/>
                </a:solidFill>
              </a:rPr>
              <a:t>A unique partnership for research, </a:t>
            </a:r>
            <a:r>
              <a:rPr lang="en" sz="2400" dirty="0" smtClean="0">
                <a:solidFill>
                  <a:srgbClr val="FFFF00"/>
                </a:solidFill>
              </a:rPr>
              <a:t>resource </a:t>
            </a:r>
            <a:r>
              <a:rPr lang="en" sz="2400" dirty="0">
                <a:solidFill>
                  <a:srgbClr val="FFFF00"/>
                </a:solidFill>
              </a:rPr>
              <a:t>management, </a:t>
            </a:r>
            <a:endParaRPr lang="en" sz="2400" dirty="0" smtClean="0">
              <a:solidFill>
                <a:srgbClr val="FFFF00"/>
              </a:solidFill>
            </a:endParaRPr>
          </a:p>
          <a:p>
            <a:pPr marL="0" lvl="0" indent="0" algn="ctr" rtl="0">
              <a:spcBef>
                <a:spcPts val="0"/>
              </a:spcBef>
              <a:spcAft>
                <a:spcPts val="0"/>
              </a:spcAft>
              <a:buNone/>
            </a:pPr>
            <a:r>
              <a:rPr lang="en" sz="2400" dirty="0" smtClean="0">
                <a:solidFill>
                  <a:srgbClr val="FFFF00"/>
                </a:solidFill>
              </a:rPr>
              <a:t>and outreach</a:t>
            </a:r>
          </a:p>
          <a:p>
            <a:pPr marL="0" lvl="0" indent="0" algn="ctr" rtl="0">
              <a:spcBef>
                <a:spcPts val="0"/>
              </a:spcBef>
              <a:spcAft>
                <a:spcPts val="0"/>
              </a:spcAft>
              <a:buNone/>
            </a:pPr>
            <a:endParaRPr lang="en" sz="1200" dirty="0" smtClean="0">
              <a:solidFill>
                <a:srgbClr val="FFFF00"/>
              </a:solidFill>
            </a:endParaRPr>
          </a:p>
          <a:p>
            <a:pPr marL="0" lvl="0" indent="0" algn="ctr" rtl="0">
              <a:spcBef>
                <a:spcPts val="0"/>
              </a:spcBef>
              <a:spcAft>
                <a:spcPts val="0"/>
              </a:spcAft>
              <a:buNone/>
            </a:pPr>
            <a:r>
              <a:rPr lang="en" sz="2400" dirty="0" smtClean="0">
                <a:solidFill>
                  <a:srgbClr val="FFFF00"/>
                </a:solidFill>
              </a:rPr>
              <a:t>Jamie Deppen and Gary Lovett </a:t>
            </a:r>
          </a:p>
          <a:p>
            <a:pPr marL="0" lvl="0" indent="0" algn="ctr" rtl="0">
              <a:spcBef>
                <a:spcPts val="0"/>
              </a:spcBef>
              <a:spcAft>
                <a:spcPts val="0"/>
              </a:spcAft>
              <a:buNone/>
            </a:pPr>
            <a:r>
              <a:rPr lang="en" sz="2400" dirty="0" smtClean="0">
                <a:solidFill>
                  <a:srgbClr val="FFFF00"/>
                </a:solidFill>
              </a:rPr>
              <a:t>Cary Institute of Ecosystem Studies</a:t>
            </a:r>
            <a:endParaRPr sz="2400"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p:nvPr/>
        </p:nvSpPr>
        <p:spPr>
          <a:xfrm>
            <a:off x="3847627" y="1619950"/>
            <a:ext cx="1540875" cy="43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Researchers</a:t>
            </a:r>
            <a:endParaRPr dirty="0"/>
          </a:p>
        </p:txBody>
      </p:sp>
      <p:sp>
        <p:nvSpPr>
          <p:cNvPr id="112" name="Google Shape;112;p19"/>
          <p:cNvSpPr txBox="1"/>
          <p:nvPr/>
        </p:nvSpPr>
        <p:spPr>
          <a:xfrm>
            <a:off x="229822" y="2497862"/>
            <a:ext cx="3059787" cy="43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Natural Resource Managers</a:t>
            </a:r>
            <a:endParaRPr sz="1800" dirty="0"/>
          </a:p>
        </p:txBody>
      </p:sp>
      <p:cxnSp>
        <p:nvCxnSpPr>
          <p:cNvPr id="115" name="Google Shape;115;p19"/>
          <p:cNvCxnSpPr>
            <a:stCxn id="111" idx="1"/>
            <a:endCxn id="112" idx="0"/>
          </p:cNvCxnSpPr>
          <p:nvPr/>
        </p:nvCxnSpPr>
        <p:spPr>
          <a:xfrm flipH="1">
            <a:off x="1759716" y="1835800"/>
            <a:ext cx="2087911" cy="662062"/>
          </a:xfrm>
          <a:prstGeom prst="straightConnector1">
            <a:avLst/>
          </a:prstGeom>
          <a:noFill/>
          <a:ln w="47625" cap="flat" cmpd="sng">
            <a:solidFill>
              <a:srgbClr val="6AA84F"/>
            </a:solidFill>
            <a:prstDash val="solid"/>
            <a:round/>
            <a:headEnd type="triangle" w="lg" len="lg"/>
            <a:tailEnd type="triangle" w="lg" len="lg"/>
          </a:ln>
        </p:spPr>
      </p:cxnSp>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l="17455"/>
          <a:stretch/>
        </p:blipFill>
        <p:spPr>
          <a:xfrm rot="5400000">
            <a:off x="329111" y="3090759"/>
            <a:ext cx="1676043" cy="1353648"/>
          </a:xfrm>
          <a:prstGeom prst="ellipse">
            <a:avLst/>
          </a:prstGeom>
          <a:ln w="444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p:cNvPicPr>
            <a:picLocks noChangeAspect="1"/>
          </p:cNvPicPr>
          <p:nvPr/>
        </p:nvPicPr>
        <p:blipFill rotWithShape="1">
          <a:blip r:embed="rId4" cstate="screen">
            <a:extLst>
              <a:ext uri="{28A0092B-C50C-407E-A947-70E740481C1C}">
                <a14:useLocalDpi xmlns:a14="http://schemas.microsoft.com/office/drawing/2010/main"/>
              </a:ext>
            </a:extLst>
          </a:blip>
          <a:srcRect l="20963" t="4241" r="26896" b="33190"/>
          <a:stretch/>
        </p:blipFill>
        <p:spPr>
          <a:xfrm>
            <a:off x="3583692" y="151117"/>
            <a:ext cx="1760572" cy="1584515"/>
          </a:xfrm>
          <a:prstGeom prst="ellipse">
            <a:avLst/>
          </a:prstGeom>
          <a:ln w="412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117" name="Google Shape;117;p19"/>
          <p:cNvCxnSpPr/>
          <p:nvPr/>
        </p:nvCxnSpPr>
        <p:spPr>
          <a:xfrm>
            <a:off x="3681122" y="942774"/>
            <a:ext cx="1232700" cy="600"/>
          </a:xfrm>
          <a:prstGeom prst="curvedConnector5">
            <a:avLst>
              <a:gd name="adj1" fmla="val -67673"/>
              <a:gd name="adj2" fmla="val -153061000"/>
              <a:gd name="adj3" fmla="val 192088"/>
            </a:avLst>
          </a:prstGeom>
          <a:noFill/>
          <a:ln w="53975" cap="flat" cmpd="sng">
            <a:solidFill>
              <a:srgbClr val="6AA84F"/>
            </a:solidFill>
            <a:prstDash val="solid"/>
            <a:round/>
            <a:headEnd type="triangle" w="lg" len="lg"/>
            <a:tailEnd type="triangle" w="lg" len="lg"/>
          </a:ln>
        </p:spPr>
      </p:cxnSp>
      <p:sp>
        <p:nvSpPr>
          <p:cNvPr id="106" name="Oval 105"/>
          <p:cNvSpPr/>
          <p:nvPr/>
        </p:nvSpPr>
        <p:spPr>
          <a:xfrm>
            <a:off x="1297106" y="1376648"/>
            <a:ext cx="2242348" cy="9870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Catskill Research Fellowships</a:t>
            </a:r>
            <a:endParaRPr lang="en-US" sz="1800" dirty="0"/>
          </a:p>
        </p:txBody>
      </p:sp>
      <p:sp>
        <p:nvSpPr>
          <p:cNvPr id="54" name="Oval 53"/>
          <p:cNvSpPr/>
          <p:nvPr/>
        </p:nvSpPr>
        <p:spPr>
          <a:xfrm>
            <a:off x="1843957" y="151116"/>
            <a:ext cx="1765139" cy="6475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Data Portal</a:t>
            </a:r>
            <a:endParaRPr lang="en-US" sz="1800" dirty="0"/>
          </a:p>
        </p:txBody>
      </p:sp>
      <p:sp>
        <p:nvSpPr>
          <p:cNvPr id="16" name="Oval 15"/>
          <p:cNvSpPr/>
          <p:nvPr/>
        </p:nvSpPr>
        <p:spPr>
          <a:xfrm>
            <a:off x="5454677" y="151116"/>
            <a:ext cx="2027791" cy="6475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CERM Conference</a:t>
            </a:r>
            <a:endParaRPr lang="en-US" sz="1800" dirty="0"/>
          </a:p>
        </p:txBody>
      </p:sp>
    </p:spTree>
    <p:extLst>
      <p:ext uri="{BB962C8B-B14F-4D97-AF65-F5344CB8AC3E}">
        <p14:creationId xmlns:p14="http://schemas.microsoft.com/office/powerpoint/2010/main" val="333207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Catskill Research Fellowships</a:t>
            </a:r>
            <a:endParaRPr lang="en-US" dirty="0"/>
          </a:p>
        </p:txBody>
      </p:sp>
      <p:sp>
        <p:nvSpPr>
          <p:cNvPr id="3" name="Text Placeholder 2"/>
          <p:cNvSpPr>
            <a:spLocks noGrp="1"/>
          </p:cNvSpPr>
          <p:nvPr>
            <p:ph type="body" idx="1"/>
          </p:nvPr>
        </p:nvSpPr>
        <p:spPr/>
        <p:txBody>
          <a:bodyPr/>
          <a:lstStyle/>
          <a:p>
            <a:r>
              <a:rPr lang="en-US" sz="2000" dirty="0" smtClean="0"/>
              <a:t>Surveyed resource managers for research needs</a:t>
            </a:r>
          </a:p>
          <a:p>
            <a:endParaRPr lang="en-US" sz="2000" dirty="0" smtClean="0"/>
          </a:p>
          <a:p>
            <a:r>
              <a:rPr lang="en-US" sz="2000" dirty="0" smtClean="0"/>
              <a:t>Match professor and student expertise with research needs</a:t>
            </a:r>
          </a:p>
          <a:p>
            <a:endParaRPr lang="en-US" sz="2000" dirty="0" smtClean="0"/>
          </a:p>
          <a:p>
            <a:r>
              <a:rPr lang="en-US" sz="2000" dirty="0" smtClean="0"/>
              <a:t>Provided stipend to student fellows</a:t>
            </a:r>
          </a:p>
          <a:p>
            <a:endParaRPr lang="en-US" sz="2000" dirty="0"/>
          </a:p>
          <a:p>
            <a:r>
              <a:rPr lang="en-US" sz="2000" dirty="0" smtClean="0"/>
              <a:t>Academic advisor and agency mentor </a:t>
            </a:r>
          </a:p>
          <a:p>
            <a:endParaRPr lang="en-US" sz="2000" dirty="0"/>
          </a:p>
          <a:p>
            <a:endParaRPr lang="en-US" sz="2000" dirty="0" smtClean="0"/>
          </a:p>
          <a:p>
            <a:endParaRPr lang="en-US" sz="2000" dirty="0"/>
          </a:p>
          <a:p>
            <a:pPr marL="114300" indent="0">
              <a:buNone/>
            </a:pPr>
            <a:endParaRPr lang="en-US" sz="2000" dirty="0" smtClean="0"/>
          </a:p>
          <a:p>
            <a:pPr marL="114300" indent="0">
              <a:buNone/>
            </a:pPr>
            <a:endParaRPr lang="en-US" sz="2000" dirty="0" smtClean="0"/>
          </a:p>
          <a:p>
            <a:endParaRPr lang="en-US" sz="2000" dirty="0"/>
          </a:p>
        </p:txBody>
      </p:sp>
    </p:spTree>
    <p:extLst>
      <p:ext uri="{BB962C8B-B14F-4D97-AF65-F5344CB8AC3E}">
        <p14:creationId xmlns:p14="http://schemas.microsoft.com/office/powerpoint/2010/main" val="20377053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Catskill Research Fellowship Goals</a:t>
            </a:r>
            <a:endParaRPr lang="en-US" dirty="0"/>
          </a:p>
        </p:txBody>
      </p:sp>
      <p:sp>
        <p:nvSpPr>
          <p:cNvPr id="3" name="Text Placeholder 2"/>
          <p:cNvSpPr>
            <a:spLocks noGrp="1"/>
          </p:cNvSpPr>
          <p:nvPr>
            <p:ph type="body" idx="1"/>
          </p:nvPr>
        </p:nvSpPr>
        <p:spPr/>
        <p:txBody>
          <a:bodyPr/>
          <a:lstStyle/>
          <a:p>
            <a:r>
              <a:rPr lang="en-US" sz="2000" dirty="0" smtClean="0"/>
              <a:t>Provide </a:t>
            </a:r>
            <a:r>
              <a:rPr lang="en-US" sz="2000" dirty="0"/>
              <a:t>positive research experience for </a:t>
            </a:r>
            <a:r>
              <a:rPr lang="en-US" sz="2000" dirty="0" smtClean="0"/>
              <a:t>students</a:t>
            </a:r>
          </a:p>
          <a:p>
            <a:endParaRPr lang="en-US" sz="2000" dirty="0"/>
          </a:p>
          <a:p>
            <a:r>
              <a:rPr lang="en-US" sz="2000" dirty="0"/>
              <a:t>Promote scientifically informed resource </a:t>
            </a:r>
            <a:r>
              <a:rPr lang="en-US" sz="2000" dirty="0" smtClean="0"/>
              <a:t>management</a:t>
            </a:r>
          </a:p>
          <a:p>
            <a:endParaRPr lang="en-US" sz="2000" dirty="0"/>
          </a:p>
          <a:p>
            <a:r>
              <a:rPr lang="en-US" sz="2000" dirty="0"/>
              <a:t>Attract new researchers to the </a:t>
            </a:r>
            <a:r>
              <a:rPr lang="en-US" sz="2000" dirty="0" smtClean="0"/>
              <a:t>Catskills</a:t>
            </a:r>
          </a:p>
          <a:p>
            <a:endParaRPr lang="en-US" sz="2000" dirty="0"/>
          </a:p>
          <a:p>
            <a:r>
              <a:rPr lang="en-US" sz="2000" dirty="0"/>
              <a:t>Develop pipeline of researchers working in the Catskills</a:t>
            </a:r>
          </a:p>
          <a:p>
            <a:endParaRPr lang="en-US" sz="2000" dirty="0"/>
          </a:p>
        </p:txBody>
      </p:sp>
    </p:spTree>
    <p:extLst>
      <p:ext uri="{BB962C8B-B14F-4D97-AF65-F5344CB8AC3E}">
        <p14:creationId xmlns:p14="http://schemas.microsoft.com/office/powerpoint/2010/main" val="19098288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Perceptions of Trail Risk in the Catskill Park</a:t>
            </a:r>
            <a:endParaRPr lang="en-US" dirty="0"/>
          </a:p>
        </p:txBody>
      </p:sp>
      <p:sp>
        <p:nvSpPr>
          <p:cNvPr id="3" name="Text Placeholder 2"/>
          <p:cNvSpPr>
            <a:spLocks noGrp="1"/>
          </p:cNvSpPr>
          <p:nvPr>
            <p:ph type="body" idx="1"/>
          </p:nvPr>
        </p:nvSpPr>
        <p:spPr/>
        <p:txBody>
          <a:bodyPr/>
          <a:lstStyle/>
          <a:p>
            <a:r>
              <a:rPr lang="en-US" b="1" dirty="0" smtClean="0"/>
              <a:t>Fellow: </a:t>
            </a:r>
            <a:r>
              <a:rPr lang="en-US" dirty="0" smtClean="0"/>
              <a:t>Matthew </a:t>
            </a:r>
            <a:r>
              <a:rPr lang="en-US" dirty="0" err="1" smtClean="0"/>
              <a:t>Borovy</a:t>
            </a:r>
            <a:r>
              <a:rPr lang="en-US" dirty="0" smtClean="0"/>
              <a:t>, SUNY ESF</a:t>
            </a:r>
          </a:p>
          <a:p>
            <a:r>
              <a:rPr lang="en-US" b="1" dirty="0" smtClean="0"/>
              <a:t>Academic Advisor: </a:t>
            </a:r>
            <a:r>
              <a:rPr lang="en-US" dirty="0" smtClean="0"/>
              <a:t>Diane Kuehn</a:t>
            </a:r>
          </a:p>
          <a:p>
            <a:r>
              <a:rPr lang="en-US" b="1" dirty="0" smtClean="0"/>
              <a:t>Agency Mentor: </a:t>
            </a:r>
            <a:r>
              <a:rPr lang="en-US" dirty="0" smtClean="0"/>
              <a:t>Pine </a:t>
            </a:r>
            <a:r>
              <a:rPr lang="en-US" dirty="0" err="1" smtClean="0"/>
              <a:t>Roehrs</a:t>
            </a:r>
            <a:r>
              <a:rPr lang="en-US" dirty="0" smtClean="0"/>
              <a:t>, NYSDEC</a:t>
            </a:r>
          </a:p>
        </p:txBody>
      </p:sp>
      <p:pic>
        <p:nvPicPr>
          <p:cNvPr id="6" name="Google Shape;160;p25"/>
          <p:cNvPicPr preferRelativeResize="0">
            <a:picLocks noChangeAspect="1"/>
          </p:cNvPicPr>
          <p:nvPr/>
        </p:nvPicPr>
        <p:blipFill>
          <a:blip r:embed="rId3" cstate="screen">
            <a:alphaModFix/>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tretch>
            <a:fillRect/>
          </a:stretch>
        </p:blipFill>
        <p:spPr>
          <a:xfrm>
            <a:off x="740356" y="2340142"/>
            <a:ext cx="3737810" cy="2803358"/>
          </a:xfrm>
          <a:prstGeom prst="rect">
            <a:avLst/>
          </a:prstGeom>
          <a:noFill/>
          <a:ln>
            <a:noFill/>
          </a:ln>
        </p:spPr>
      </p:pic>
      <p:pic>
        <p:nvPicPr>
          <p:cNvPr id="7" name="Google Shape;159;p25"/>
          <p:cNvPicPr preferRelativeResize="0"/>
          <p:nvPr/>
        </p:nvPicPr>
        <p:blipFill rotWithShape="1">
          <a:blip r:embed="rId5" cstate="screen">
            <a:alphaModFix/>
            <a:extLst>
              <a:ext uri="{28A0092B-C50C-407E-A947-70E740481C1C}">
                <a14:useLocalDpi xmlns:a14="http://schemas.microsoft.com/office/drawing/2010/main"/>
              </a:ext>
            </a:extLst>
          </a:blip>
          <a:srcRect l="12206" t="4507" r="26030"/>
          <a:stretch/>
        </p:blipFill>
        <p:spPr>
          <a:xfrm>
            <a:off x="5317957" y="1052762"/>
            <a:ext cx="3386889" cy="4090737"/>
          </a:xfrm>
          <a:prstGeom prst="rect">
            <a:avLst/>
          </a:prstGeom>
          <a:noFill/>
          <a:ln>
            <a:noFill/>
          </a:ln>
        </p:spPr>
      </p:pic>
    </p:spTree>
    <p:extLst>
      <p:ext uri="{BB962C8B-B14F-4D97-AF65-F5344CB8AC3E}">
        <p14:creationId xmlns:p14="http://schemas.microsoft.com/office/powerpoint/2010/main" val="30565535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Recreational Use of Timber Rattlesnake Habitat in the Southern Catskills</a:t>
            </a:r>
          </a:p>
        </p:txBody>
      </p:sp>
      <p:sp>
        <p:nvSpPr>
          <p:cNvPr id="3" name="Text Placeholder 2"/>
          <p:cNvSpPr>
            <a:spLocks noGrp="1"/>
          </p:cNvSpPr>
          <p:nvPr>
            <p:ph type="body" idx="1"/>
          </p:nvPr>
        </p:nvSpPr>
        <p:spPr>
          <a:xfrm>
            <a:off x="311700" y="1555535"/>
            <a:ext cx="8520600" cy="3416400"/>
          </a:xfrm>
        </p:spPr>
        <p:txBody>
          <a:bodyPr/>
          <a:lstStyle/>
          <a:p>
            <a:r>
              <a:rPr lang="en-US" b="1" dirty="0" smtClean="0"/>
              <a:t>Fellow: </a:t>
            </a:r>
            <a:r>
              <a:rPr lang="en-US" dirty="0" smtClean="0"/>
              <a:t>Alexander Jones, SUNY ESF</a:t>
            </a:r>
          </a:p>
          <a:p>
            <a:r>
              <a:rPr lang="en-US" b="1" dirty="0" smtClean="0"/>
              <a:t>Academic Advisor: </a:t>
            </a:r>
            <a:r>
              <a:rPr lang="en-US" dirty="0" smtClean="0"/>
              <a:t>James Gibbs</a:t>
            </a:r>
          </a:p>
          <a:p>
            <a:r>
              <a:rPr lang="en-US" b="1" dirty="0" smtClean="0"/>
              <a:t>Agency Mentor: </a:t>
            </a:r>
            <a:r>
              <a:rPr lang="en-US" dirty="0" smtClean="0"/>
              <a:t>Lisa </a:t>
            </a:r>
            <a:r>
              <a:rPr lang="en-US" dirty="0" err="1" smtClean="0"/>
              <a:t>Masi</a:t>
            </a:r>
            <a:r>
              <a:rPr lang="en-US" dirty="0" smtClean="0"/>
              <a:t>, NYSDEC</a:t>
            </a:r>
          </a:p>
        </p:txBody>
      </p:sp>
      <p:pic>
        <p:nvPicPr>
          <p:cNvPr id="8" name="Google Shape;171;p26"/>
          <p:cNvPicPr preferRelativeResize="0"/>
          <p:nvPr/>
        </p:nvPicPr>
        <p:blipFill rotWithShape="1">
          <a:blip r:embed="rId3">
            <a:alphaModFix/>
          </a:blip>
          <a:srcRect l="45775" t="55863" r="30577" b="26218"/>
          <a:stretch/>
        </p:blipFill>
        <p:spPr>
          <a:xfrm>
            <a:off x="249274" y="2799238"/>
            <a:ext cx="4040492" cy="2296199"/>
          </a:xfrm>
          <a:prstGeom prst="rect">
            <a:avLst/>
          </a:prstGeom>
          <a:noFill/>
          <a:ln>
            <a:noFill/>
          </a:ln>
        </p:spPr>
      </p:pic>
      <p:pic>
        <p:nvPicPr>
          <p:cNvPr id="9" name="Google Shape;169;p26"/>
          <p:cNvPicPr preferRelativeResize="0"/>
          <p:nvPr/>
        </p:nvPicPr>
        <p:blipFill rotWithShape="1">
          <a:blip r:embed="rId4" cstate="screen">
            <a:alphaModFix/>
            <a:extLst>
              <a:ext uri="{28A0092B-C50C-407E-A947-70E740481C1C}">
                <a14:useLocalDpi xmlns:a14="http://schemas.microsoft.com/office/drawing/2010/main"/>
              </a:ext>
            </a:extLst>
          </a:blip>
          <a:srcRect l="6020" t="14522" r="9967"/>
          <a:stretch/>
        </p:blipFill>
        <p:spPr>
          <a:xfrm>
            <a:off x="4800608" y="2088543"/>
            <a:ext cx="4451684" cy="3018926"/>
          </a:xfrm>
          <a:prstGeom prst="rect">
            <a:avLst/>
          </a:prstGeom>
          <a:noFill/>
          <a:ln>
            <a:noFill/>
          </a:ln>
        </p:spPr>
      </p:pic>
      <p:sp>
        <p:nvSpPr>
          <p:cNvPr id="6" name="TextBox 5"/>
          <p:cNvSpPr txBox="1"/>
          <p:nvPr/>
        </p:nvSpPr>
        <p:spPr>
          <a:xfrm>
            <a:off x="2236643" y="4855242"/>
            <a:ext cx="1508746" cy="307777"/>
          </a:xfrm>
          <a:prstGeom prst="rect">
            <a:avLst/>
          </a:prstGeom>
          <a:noFill/>
        </p:spPr>
        <p:txBody>
          <a:bodyPr wrap="none" rtlCol="0">
            <a:spAutoFit/>
          </a:bodyPr>
          <a:lstStyle/>
          <a:p>
            <a:r>
              <a:rPr lang="en-US" dirty="0" smtClean="0">
                <a:solidFill>
                  <a:schemeClr val="bg1"/>
                </a:solidFill>
              </a:rPr>
              <a:t>Photo: Lisa </a:t>
            </a:r>
            <a:r>
              <a:rPr lang="en-US" dirty="0" err="1" smtClean="0">
                <a:solidFill>
                  <a:schemeClr val="bg1"/>
                </a:solidFill>
              </a:rPr>
              <a:t>Masi</a:t>
            </a:r>
            <a:endParaRPr lang="en-US" dirty="0">
              <a:solidFill>
                <a:schemeClr val="bg1"/>
              </a:solidFill>
            </a:endParaRPr>
          </a:p>
        </p:txBody>
      </p:sp>
    </p:spTree>
    <p:extLst>
      <p:ext uri="{BB962C8B-B14F-4D97-AF65-F5344CB8AC3E}">
        <p14:creationId xmlns:p14="http://schemas.microsoft.com/office/powerpoint/2010/main" val="4639574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Working with Stakeholders to Protect Hemlocks for Water Quality and Recreation</a:t>
            </a:r>
            <a:endParaRPr lang="en-US" dirty="0"/>
          </a:p>
        </p:txBody>
      </p:sp>
      <p:sp>
        <p:nvSpPr>
          <p:cNvPr id="3" name="Text Placeholder 2"/>
          <p:cNvSpPr>
            <a:spLocks noGrp="1"/>
          </p:cNvSpPr>
          <p:nvPr>
            <p:ph type="body" idx="1"/>
          </p:nvPr>
        </p:nvSpPr>
        <p:spPr>
          <a:xfrm>
            <a:off x="-95416" y="1578152"/>
            <a:ext cx="4504848" cy="3416400"/>
          </a:xfrm>
        </p:spPr>
        <p:txBody>
          <a:bodyPr/>
          <a:lstStyle/>
          <a:p>
            <a:r>
              <a:rPr lang="en-US" sz="1900" b="1" dirty="0" smtClean="0"/>
              <a:t>Fellow: </a:t>
            </a:r>
            <a:r>
              <a:rPr lang="en-US" sz="1900" dirty="0" smtClean="0"/>
              <a:t>Ben Fairbairn, </a:t>
            </a:r>
          </a:p>
          <a:p>
            <a:pPr marL="114300" indent="0">
              <a:buNone/>
            </a:pPr>
            <a:r>
              <a:rPr lang="en-US" sz="1900" dirty="0"/>
              <a:t> </a:t>
            </a:r>
            <a:r>
              <a:rPr lang="en-US" sz="1900" dirty="0" smtClean="0"/>
              <a:t>    Hobart and William Smith             Colleges</a:t>
            </a:r>
          </a:p>
          <a:p>
            <a:pPr marL="114300" indent="0">
              <a:buNone/>
            </a:pPr>
            <a:endParaRPr lang="en-US" sz="1900" dirty="0" smtClean="0"/>
          </a:p>
          <a:p>
            <a:r>
              <a:rPr lang="en-US" sz="1900" b="1" dirty="0" smtClean="0"/>
              <a:t>Academic Advisor: </a:t>
            </a:r>
          </a:p>
          <a:p>
            <a:pPr marL="114300" indent="0">
              <a:buNone/>
            </a:pPr>
            <a:r>
              <a:rPr lang="en-US" sz="1900" b="1" dirty="0"/>
              <a:t> </a:t>
            </a:r>
            <a:r>
              <a:rPr lang="en-US" sz="1900" b="1" dirty="0" smtClean="0"/>
              <a:t>    </a:t>
            </a:r>
            <a:r>
              <a:rPr lang="en-US" sz="1900" dirty="0" smtClean="0"/>
              <a:t>Kristen Brubaker</a:t>
            </a:r>
            <a:endParaRPr lang="en-US" sz="1900" b="1" dirty="0" smtClean="0"/>
          </a:p>
          <a:p>
            <a:endParaRPr lang="en-US" sz="1900" dirty="0" smtClean="0"/>
          </a:p>
          <a:p>
            <a:r>
              <a:rPr lang="en-US" sz="1900" b="1" dirty="0" smtClean="0"/>
              <a:t>Agency Mentor: </a:t>
            </a:r>
            <a:r>
              <a:rPr lang="en-US" sz="1900" dirty="0" smtClean="0"/>
              <a:t>Karen </a:t>
            </a:r>
            <a:r>
              <a:rPr lang="en-US" sz="1900" dirty="0" err="1" smtClean="0"/>
              <a:t>Rauter</a:t>
            </a:r>
            <a:r>
              <a:rPr lang="en-US" sz="1900" dirty="0" smtClean="0"/>
              <a:t>,</a:t>
            </a:r>
          </a:p>
          <a:p>
            <a:pPr marL="114300" indent="0">
              <a:buNone/>
            </a:pPr>
            <a:r>
              <a:rPr lang="en-US" sz="1900" dirty="0"/>
              <a:t> </a:t>
            </a:r>
            <a:r>
              <a:rPr lang="en-US" sz="1900" dirty="0" smtClean="0"/>
              <a:t>     Sullivan County and Soil and </a:t>
            </a:r>
          </a:p>
          <a:p>
            <a:pPr marL="114300" indent="0">
              <a:buNone/>
            </a:pPr>
            <a:r>
              <a:rPr lang="en-US" sz="1900" dirty="0"/>
              <a:t> </a:t>
            </a:r>
            <a:r>
              <a:rPr lang="en-US" sz="1900" dirty="0" smtClean="0"/>
              <a:t>     Water Conservation District</a:t>
            </a:r>
          </a:p>
        </p:txBody>
      </p:sp>
      <p:pic>
        <p:nvPicPr>
          <p:cNvPr id="5" name="Google Shape;187;p28"/>
          <p:cNvPicPr preferRelativeResize="0"/>
          <p:nvPr/>
        </p:nvPicPr>
        <p:blipFill rotWithShape="1">
          <a:blip r:embed="rId3" cstate="screen">
            <a:alphaModFix/>
            <a:extLst>
              <a:ext uri="{28A0092B-C50C-407E-A947-70E740481C1C}">
                <a14:useLocalDpi xmlns:a14="http://schemas.microsoft.com/office/drawing/2010/main"/>
              </a:ext>
            </a:extLst>
          </a:blip>
          <a:srcRect l="7951" t="17081" r="7093"/>
          <a:stretch/>
        </p:blipFill>
        <p:spPr>
          <a:xfrm>
            <a:off x="4409432" y="1473877"/>
            <a:ext cx="4734568" cy="3624951"/>
          </a:xfrm>
          <a:prstGeom prst="rect">
            <a:avLst/>
          </a:prstGeom>
          <a:noFill/>
          <a:ln>
            <a:noFill/>
          </a:ln>
        </p:spPr>
      </p:pic>
      <p:sp>
        <p:nvSpPr>
          <p:cNvPr id="6" name="TextBox 5"/>
          <p:cNvSpPr txBox="1"/>
          <p:nvPr/>
        </p:nvSpPr>
        <p:spPr>
          <a:xfrm>
            <a:off x="4364024" y="4818046"/>
            <a:ext cx="1816523" cy="307777"/>
          </a:xfrm>
          <a:prstGeom prst="rect">
            <a:avLst/>
          </a:prstGeom>
          <a:noFill/>
        </p:spPr>
        <p:txBody>
          <a:bodyPr wrap="none" rtlCol="0">
            <a:spAutoFit/>
          </a:bodyPr>
          <a:lstStyle/>
          <a:p>
            <a:r>
              <a:rPr lang="en-US" dirty="0" smtClean="0">
                <a:solidFill>
                  <a:schemeClr val="accent6"/>
                </a:solidFill>
              </a:rPr>
              <a:t>Photo: Karen </a:t>
            </a:r>
            <a:r>
              <a:rPr lang="en-US" dirty="0" err="1" smtClean="0">
                <a:solidFill>
                  <a:schemeClr val="accent6"/>
                </a:solidFill>
              </a:rPr>
              <a:t>Rauter</a:t>
            </a:r>
            <a:endParaRPr lang="en-US" dirty="0">
              <a:solidFill>
                <a:schemeClr val="accent6"/>
              </a:solidFill>
            </a:endParaRPr>
          </a:p>
        </p:txBody>
      </p:sp>
    </p:spTree>
    <p:extLst>
      <p:ext uri="{BB962C8B-B14F-4D97-AF65-F5344CB8AC3E}">
        <p14:creationId xmlns:p14="http://schemas.microsoft.com/office/powerpoint/2010/main" val="37543922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b="1" dirty="0" smtClean="0"/>
              <a:t>Improving Measurements of Stream Flow on </a:t>
            </a:r>
            <a:r>
              <a:rPr lang="en-US" sz="2000" b="1" dirty="0"/>
              <a:t>the West Branch of the </a:t>
            </a:r>
            <a:r>
              <a:rPr lang="en-US" sz="2000" b="1" dirty="0" err="1"/>
              <a:t>Neversink</a:t>
            </a:r>
            <a:r>
              <a:rPr lang="en-US" sz="2000" b="1" dirty="0"/>
              <a:t> River.</a:t>
            </a:r>
          </a:p>
        </p:txBody>
      </p:sp>
      <p:sp>
        <p:nvSpPr>
          <p:cNvPr id="3" name="Text Placeholder 2"/>
          <p:cNvSpPr>
            <a:spLocks noGrp="1"/>
          </p:cNvSpPr>
          <p:nvPr>
            <p:ph type="body" idx="1"/>
          </p:nvPr>
        </p:nvSpPr>
        <p:spPr>
          <a:xfrm>
            <a:off x="311700" y="1555535"/>
            <a:ext cx="4737378" cy="3416400"/>
          </a:xfrm>
        </p:spPr>
        <p:txBody>
          <a:bodyPr/>
          <a:lstStyle/>
          <a:p>
            <a:r>
              <a:rPr lang="en-US" sz="2000" b="1" dirty="0" smtClean="0"/>
              <a:t>Fellow: </a:t>
            </a:r>
            <a:r>
              <a:rPr lang="en-US" sz="2000" dirty="0" smtClean="0"/>
              <a:t>Julie </a:t>
            </a:r>
            <a:r>
              <a:rPr lang="en-US" sz="2000" dirty="0" err="1" smtClean="0"/>
              <a:t>Helthaler</a:t>
            </a:r>
            <a:r>
              <a:rPr lang="en-US" sz="2000" dirty="0" smtClean="0"/>
              <a:t>, </a:t>
            </a:r>
          </a:p>
          <a:p>
            <a:pPr marL="114300" indent="0">
              <a:buNone/>
            </a:pPr>
            <a:r>
              <a:rPr lang="en-US" sz="2000" dirty="0" smtClean="0"/>
              <a:t>      Rensselaer Polytechnic Institute</a:t>
            </a:r>
          </a:p>
          <a:p>
            <a:pPr marL="114300" indent="0">
              <a:buNone/>
            </a:pPr>
            <a:endParaRPr lang="en-US" sz="2000" dirty="0" smtClean="0"/>
          </a:p>
          <a:p>
            <a:r>
              <a:rPr lang="en-US" sz="2000" b="1" dirty="0" smtClean="0"/>
              <a:t>Academic Advisor: </a:t>
            </a:r>
            <a:r>
              <a:rPr lang="en-US" sz="2000" dirty="0" smtClean="0"/>
              <a:t>Victoria Bennett</a:t>
            </a:r>
          </a:p>
          <a:p>
            <a:endParaRPr lang="en-US" sz="2000" dirty="0" smtClean="0"/>
          </a:p>
          <a:p>
            <a:r>
              <a:rPr lang="en-US" sz="2000" b="1" dirty="0" smtClean="0"/>
              <a:t>Agency Mentor: </a:t>
            </a:r>
            <a:r>
              <a:rPr lang="en-US" sz="2000" dirty="0" smtClean="0"/>
              <a:t>Mark </a:t>
            </a:r>
            <a:r>
              <a:rPr lang="en-US" sz="2000" dirty="0" err="1" smtClean="0"/>
              <a:t>Vian</a:t>
            </a:r>
            <a:r>
              <a:rPr lang="en-US" sz="2000" dirty="0" smtClean="0"/>
              <a:t>, New York City DEP</a:t>
            </a:r>
          </a:p>
        </p:txBody>
      </p:sp>
      <p:pic>
        <p:nvPicPr>
          <p:cNvPr id="8" name="Google Shape;178;p27"/>
          <p:cNvPicPr preferRelativeResize="0"/>
          <p:nvPr/>
        </p:nvPicPr>
        <p:blipFill rotWithShape="1">
          <a:blip r:embed="rId3" cstate="screen">
            <a:alphaModFix/>
            <a:extLst>
              <a:ext uri="{28A0092B-C50C-407E-A947-70E740481C1C}">
                <a14:useLocalDpi xmlns:a14="http://schemas.microsoft.com/office/drawing/2010/main"/>
              </a:ext>
            </a:extLst>
          </a:blip>
          <a:srcRect t="3303"/>
          <a:stretch/>
        </p:blipFill>
        <p:spPr>
          <a:xfrm>
            <a:off x="5895474" y="1269332"/>
            <a:ext cx="2936826" cy="3874168"/>
          </a:xfrm>
          <a:prstGeom prst="rect">
            <a:avLst/>
          </a:prstGeom>
          <a:noFill/>
          <a:ln>
            <a:noFill/>
          </a:ln>
        </p:spPr>
      </p:pic>
      <p:sp>
        <p:nvSpPr>
          <p:cNvPr id="4" name="TextBox 3"/>
          <p:cNvSpPr txBox="1"/>
          <p:nvPr/>
        </p:nvSpPr>
        <p:spPr>
          <a:xfrm>
            <a:off x="4364024" y="4818046"/>
            <a:ext cx="1558440" cy="307777"/>
          </a:xfrm>
          <a:prstGeom prst="rect">
            <a:avLst/>
          </a:prstGeom>
          <a:noFill/>
        </p:spPr>
        <p:txBody>
          <a:bodyPr wrap="none" rtlCol="0">
            <a:spAutoFit/>
          </a:bodyPr>
          <a:lstStyle/>
          <a:p>
            <a:r>
              <a:rPr lang="en-US" dirty="0" smtClean="0"/>
              <a:t>Photo: Mark </a:t>
            </a:r>
            <a:r>
              <a:rPr lang="en-US" dirty="0" err="1"/>
              <a:t>V</a:t>
            </a:r>
            <a:r>
              <a:rPr lang="en-US" dirty="0" err="1" smtClean="0"/>
              <a:t>ian</a:t>
            </a:r>
            <a:endParaRPr lang="en-US" dirty="0"/>
          </a:p>
        </p:txBody>
      </p:sp>
    </p:spTree>
    <p:extLst>
      <p:ext uri="{BB962C8B-B14F-4D97-AF65-F5344CB8AC3E}">
        <p14:creationId xmlns:p14="http://schemas.microsoft.com/office/powerpoint/2010/main" val="39208680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p:nvPr/>
        </p:nvSpPr>
        <p:spPr>
          <a:xfrm>
            <a:off x="3803389" y="1629856"/>
            <a:ext cx="1540875" cy="43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Researchers</a:t>
            </a:r>
            <a:endParaRPr sz="1800" dirty="0"/>
          </a:p>
        </p:txBody>
      </p:sp>
      <p:sp>
        <p:nvSpPr>
          <p:cNvPr id="112" name="Google Shape;112;p19"/>
          <p:cNvSpPr txBox="1"/>
          <p:nvPr/>
        </p:nvSpPr>
        <p:spPr>
          <a:xfrm>
            <a:off x="229822" y="2497862"/>
            <a:ext cx="3148997" cy="43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Natural Resource Managers</a:t>
            </a:r>
            <a:endParaRPr sz="1800" dirty="0"/>
          </a:p>
        </p:txBody>
      </p:sp>
      <p:sp>
        <p:nvSpPr>
          <p:cNvPr id="113" name="Google Shape;113;p19"/>
          <p:cNvSpPr txBox="1"/>
          <p:nvPr/>
        </p:nvSpPr>
        <p:spPr>
          <a:xfrm>
            <a:off x="7302150" y="2595739"/>
            <a:ext cx="855383" cy="51545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Public</a:t>
            </a:r>
            <a:endParaRPr sz="1800" dirty="0"/>
          </a:p>
        </p:txBody>
      </p:sp>
      <p:cxnSp>
        <p:nvCxnSpPr>
          <p:cNvPr id="115" name="Google Shape;115;p19"/>
          <p:cNvCxnSpPr>
            <a:stCxn id="111" idx="1"/>
            <a:endCxn id="112" idx="0"/>
          </p:cNvCxnSpPr>
          <p:nvPr/>
        </p:nvCxnSpPr>
        <p:spPr>
          <a:xfrm flipH="1">
            <a:off x="1804321" y="1845706"/>
            <a:ext cx="1999068" cy="652156"/>
          </a:xfrm>
          <a:prstGeom prst="straightConnector1">
            <a:avLst/>
          </a:prstGeom>
          <a:noFill/>
          <a:ln w="47625" cap="flat" cmpd="sng">
            <a:solidFill>
              <a:srgbClr val="6AA84F"/>
            </a:solidFill>
            <a:prstDash val="solid"/>
            <a:round/>
            <a:headEnd type="triangle" w="lg" len="lg"/>
            <a:tailEnd type="triangle" w="lg" len="lg"/>
          </a:ln>
        </p:spPr>
      </p:cxnSp>
      <p:cxnSp>
        <p:nvCxnSpPr>
          <p:cNvPr id="116" name="Google Shape;116;p19"/>
          <p:cNvCxnSpPr>
            <a:stCxn id="111" idx="3"/>
            <a:endCxn id="113" idx="0"/>
          </p:cNvCxnSpPr>
          <p:nvPr/>
        </p:nvCxnSpPr>
        <p:spPr>
          <a:xfrm>
            <a:off x="5344264" y="1845706"/>
            <a:ext cx="2385578" cy="750033"/>
          </a:xfrm>
          <a:prstGeom prst="straightConnector1">
            <a:avLst/>
          </a:prstGeom>
          <a:noFill/>
          <a:ln w="44450" cap="flat" cmpd="sng">
            <a:solidFill>
              <a:srgbClr val="6AA84F"/>
            </a:solidFill>
            <a:prstDash val="solid"/>
            <a:round/>
            <a:headEnd type="triangle" w="lg" len="lg"/>
            <a:tailEnd type="triangle" w="lg" len="lg"/>
          </a:ln>
        </p:spPr>
      </p:cxnSp>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l="17455"/>
          <a:stretch/>
        </p:blipFill>
        <p:spPr>
          <a:xfrm rot="5400000">
            <a:off x="329111" y="3090759"/>
            <a:ext cx="1676043" cy="1353648"/>
          </a:xfrm>
          <a:prstGeom prst="ellipse">
            <a:avLst/>
          </a:prstGeom>
          <a:ln w="444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l="60174" t="14178" b="12873"/>
          <a:stretch/>
        </p:blipFill>
        <p:spPr>
          <a:xfrm>
            <a:off x="7077193" y="3027439"/>
            <a:ext cx="1363279" cy="1664778"/>
          </a:xfrm>
          <a:prstGeom prst="ellipse">
            <a:avLst/>
          </a:prstGeom>
          <a:ln w="444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p:cNvPicPr>
            <a:picLocks noChangeAspect="1"/>
          </p:cNvPicPr>
          <p:nvPr/>
        </p:nvPicPr>
        <p:blipFill rotWithShape="1">
          <a:blip r:embed="rId5" cstate="screen">
            <a:extLst>
              <a:ext uri="{28A0092B-C50C-407E-A947-70E740481C1C}">
                <a14:useLocalDpi xmlns:a14="http://schemas.microsoft.com/office/drawing/2010/main"/>
              </a:ext>
            </a:extLst>
          </a:blip>
          <a:srcRect l="20963" t="4241" r="26896" b="33190"/>
          <a:stretch/>
        </p:blipFill>
        <p:spPr>
          <a:xfrm>
            <a:off x="3583692" y="151117"/>
            <a:ext cx="1760572" cy="1584515"/>
          </a:xfrm>
          <a:prstGeom prst="ellipse">
            <a:avLst/>
          </a:prstGeom>
          <a:ln w="412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117" name="Google Shape;117;p19"/>
          <p:cNvCxnSpPr/>
          <p:nvPr/>
        </p:nvCxnSpPr>
        <p:spPr>
          <a:xfrm>
            <a:off x="3681122" y="942774"/>
            <a:ext cx="1232700" cy="600"/>
          </a:xfrm>
          <a:prstGeom prst="curvedConnector5">
            <a:avLst>
              <a:gd name="adj1" fmla="val -67673"/>
              <a:gd name="adj2" fmla="val -153061000"/>
              <a:gd name="adj3" fmla="val 192088"/>
            </a:avLst>
          </a:prstGeom>
          <a:noFill/>
          <a:ln w="53975" cap="flat" cmpd="sng">
            <a:solidFill>
              <a:srgbClr val="6AA84F"/>
            </a:solidFill>
            <a:prstDash val="solid"/>
            <a:round/>
            <a:headEnd type="triangle" w="lg" len="lg"/>
            <a:tailEnd type="triangle" w="lg" len="lg"/>
          </a:ln>
        </p:spPr>
      </p:cxnSp>
      <p:sp>
        <p:nvSpPr>
          <p:cNvPr id="106" name="Oval 105"/>
          <p:cNvSpPr/>
          <p:nvPr/>
        </p:nvSpPr>
        <p:spPr>
          <a:xfrm>
            <a:off x="1505416" y="1550020"/>
            <a:ext cx="2034038" cy="8977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Catskill Research Fellowships</a:t>
            </a:r>
            <a:endParaRPr lang="en-US" sz="1800" dirty="0"/>
          </a:p>
        </p:txBody>
      </p:sp>
      <p:sp>
        <p:nvSpPr>
          <p:cNvPr id="54" name="Oval 53"/>
          <p:cNvSpPr/>
          <p:nvPr/>
        </p:nvSpPr>
        <p:spPr>
          <a:xfrm>
            <a:off x="1843957" y="151116"/>
            <a:ext cx="1765139" cy="6475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Data Portal</a:t>
            </a:r>
            <a:endParaRPr lang="en-US" sz="1800" dirty="0"/>
          </a:p>
        </p:txBody>
      </p:sp>
      <p:sp>
        <p:nvSpPr>
          <p:cNvPr id="55" name="Oval 54"/>
          <p:cNvSpPr/>
          <p:nvPr/>
        </p:nvSpPr>
        <p:spPr>
          <a:xfrm>
            <a:off x="5537011" y="1799744"/>
            <a:ext cx="1765139" cy="6475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Events</a:t>
            </a:r>
            <a:endParaRPr lang="en-US" sz="1800" dirty="0"/>
          </a:p>
        </p:txBody>
      </p:sp>
      <p:sp>
        <p:nvSpPr>
          <p:cNvPr id="15" name="Oval 14"/>
          <p:cNvSpPr/>
          <p:nvPr/>
        </p:nvSpPr>
        <p:spPr>
          <a:xfrm>
            <a:off x="5454677" y="151116"/>
            <a:ext cx="2027791" cy="6475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CERM Conference</a:t>
            </a:r>
            <a:endParaRPr lang="en-US" sz="1800" dirty="0"/>
          </a:p>
        </p:txBody>
      </p:sp>
    </p:spTree>
    <p:extLst>
      <p:ext uri="{BB962C8B-B14F-4D97-AF65-F5344CB8AC3E}">
        <p14:creationId xmlns:p14="http://schemas.microsoft.com/office/powerpoint/2010/main" val="377756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6" name="Google Shape;194;p2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14375" y="0"/>
            <a:ext cx="7715251" cy="5142245"/>
          </a:xfrm>
          <a:prstGeom prst="rect">
            <a:avLst/>
          </a:prstGeom>
          <a:noFill/>
          <a:ln>
            <a:noFill/>
          </a:ln>
        </p:spPr>
      </p:pic>
      <p:sp>
        <p:nvSpPr>
          <p:cNvPr id="2" name="TextBox 1"/>
          <p:cNvSpPr txBox="1"/>
          <p:nvPr/>
        </p:nvSpPr>
        <p:spPr>
          <a:xfrm>
            <a:off x="1951524" y="4518439"/>
            <a:ext cx="4432610" cy="584775"/>
          </a:xfrm>
          <a:prstGeom prst="rect">
            <a:avLst/>
          </a:prstGeom>
          <a:solidFill>
            <a:schemeClr val="tx1"/>
          </a:solidFill>
        </p:spPr>
        <p:txBody>
          <a:bodyPr wrap="square" rtlCol="0">
            <a:spAutoFit/>
          </a:bodyPr>
          <a:lstStyle/>
          <a:p>
            <a:r>
              <a:rPr lang="en-US" sz="3200" dirty="0" smtClean="0">
                <a:solidFill>
                  <a:srgbClr val="FFFF00"/>
                </a:solidFill>
              </a:rPr>
              <a:t>Fish Science Pub Night</a:t>
            </a:r>
            <a:endParaRPr lang="en-US" sz="3200" dirty="0">
              <a:solidFill>
                <a:srgbClr val="FFFF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6" name="Google Shape;201;p3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538664" y="0"/>
            <a:ext cx="3857626" cy="5143501"/>
          </a:xfrm>
          <a:prstGeom prst="rect">
            <a:avLst/>
          </a:prstGeom>
          <a:noFill/>
          <a:ln>
            <a:noFill/>
          </a:ln>
        </p:spPr>
      </p:pic>
      <p:sp>
        <p:nvSpPr>
          <p:cNvPr id="5" name="TextBox 4"/>
          <p:cNvSpPr txBox="1"/>
          <p:nvPr/>
        </p:nvSpPr>
        <p:spPr>
          <a:xfrm>
            <a:off x="1849175" y="4553652"/>
            <a:ext cx="5445649" cy="584775"/>
          </a:xfrm>
          <a:prstGeom prst="rect">
            <a:avLst/>
          </a:prstGeom>
          <a:solidFill>
            <a:schemeClr val="tx1"/>
          </a:solidFill>
        </p:spPr>
        <p:txBody>
          <a:bodyPr wrap="square" rtlCol="0">
            <a:spAutoFit/>
          </a:bodyPr>
          <a:lstStyle/>
          <a:p>
            <a:r>
              <a:rPr lang="en-US" sz="3200" dirty="0" smtClean="0">
                <a:solidFill>
                  <a:srgbClr val="FFFF00"/>
                </a:solidFill>
              </a:rPr>
              <a:t>Rock Science in the Catskills</a:t>
            </a:r>
            <a:endParaRPr lang="en-US" sz="3200" dirty="0">
              <a:solidFill>
                <a:srgbClr val="FFFF00"/>
              </a:solidFill>
            </a:endParaRPr>
          </a:p>
        </p:txBody>
      </p:sp>
      <p:sp>
        <p:nvSpPr>
          <p:cNvPr id="4" name="TextBox 3"/>
          <p:cNvSpPr txBox="1"/>
          <p:nvPr/>
        </p:nvSpPr>
        <p:spPr>
          <a:xfrm>
            <a:off x="4806320" y="4240801"/>
            <a:ext cx="1677062" cy="307777"/>
          </a:xfrm>
          <a:prstGeom prst="rect">
            <a:avLst/>
          </a:prstGeom>
          <a:noFill/>
        </p:spPr>
        <p:txBody>
          <a:bodyPr wrap="none" rtlCol="0">
            <a:spAutoFit/>
          </a:bodyPr>
          <a:lstStyle/>
          <a:p>
            <a:r>
              <a:rPr lang="en-US" dirty="0" smtClean="0">
                <a:solidFill>
                  <a:schemeClr val="bg1"/>
                </a:solidFill>
              </a:rPr>
              <a:t>Photo: Gary Lovett</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www.catskillslark.org/maps/cccdpark.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15294" y="-4550"/>
            <a:ext cx="6247268" cy="51852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631083" y="4866501"/>
            <a:ext cx="4462041" cy="276999"/>
          </a:xfrm>
          <a:prstGeom prst="rect">
            <a:avLst/>
          </a:prstGeom>
          <a:noFill/>
        </p:spPr>
        <p:txBody>
          <a:bodyPr wrap="square" rtlCol="0">
            <a:spAutoFit/>
          </a:bodyPr>
          <a:lstStyle/>
          <a:p>
            <a:r>
              <a:rPr lang="en-US" sz="1200" dirty="0" smtClean="0"/>
              <a:t>Catskill Center for Conservation and Development</a:t>
            </a:r>
            <a:endParaRPr lang="en-US" sz="1200" dirty="0"/>
          </a:p>
        </p:txBody>
      </p:sp>
    </p:spTree>
    <p:extLst>
      <p:ext uri="{BB962C8B-B14F-4D97-AF65-F5344CB8AC3E}">
        <p14:creationId xmlns:p14="http://schemas.microsoft.com/office/powerpoint/2010/main" val="822329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dirty="0"/>
          </a:p>
        </p:txBody>
      </p:sp>
      <p:pic>
        <p:nvPicPr>
          <p:cNvPr id="209" name="Google Shape;209;p31"/>
          <p:cNvPicPr preferRelativeResize="0">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3940974" y="1675649"/>
            <a:ext cx="5203026" cy="3467851"/>
          </a:xfrm>
          <a:prstGeom prst="rect">
            <a:avLst/>
          </a:prstGeom>
          <a:noFill/>
          <a:ln>
            <a:noFill/>
          </a:ln>
        </p:spPr>
      </p:pic>
      <p:pic>
        <p:nvPicPr>
          <p:cNvPr id="208" name="Google Shape;208;p31"/>
          <p:cNvPicPr preferRelativeResize="0">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0" y="0"/>
            <a:ext cx="4680285" cy="3119432"/>
          </a:xfrm>
          <a:prstGeom prst="rect">
            <a:avLst/>
          </a:prstGeom>
          <a:noFill/>
          <a:ln>
            <a:noFill/>
          </a:ln>
        </p:spPr>
      </p:pic>
      <p:sp>
        <p:nvSpPr>
          <p:cNvPr id="6" name="TextBox 5"/>
          <p:cNvSpPr txBox="1"/>
          <p:nvPr/>
        </p:nvSpPr>
        <p:spPr>
          <a:xfrm>
            <a:off x="989383" y="4563800"/>
            <a:ext cx="6304621" cy="584775"/>
          </a:xfrm>
          <a:prstGeom prst="rect">
            <a:avLst/>
          </a:prstGeom>
          <a:solidFill>
            <a:schemeClr val="tx1"/>
          </a:solidFill>
        </p:spPr>
        <p:txBody>
          <a:bodyPr wrap="square" rtlCol="0">
            <a:spAutoFit/>
          </a:bodyPr>
          <a:lstStyle/>
          <a:p>
            <a:r>
              <a:rPr lang="en-US" sz="3200" dirty="0" smtClean="0">
                <a:solidFill>
                  <a:srgbClr val="FFFF00"/>
                </a:solidFill>
              </a:rPr>
              <a:t>Alien Invaders Strike the Catskills</a:t>
            </a:r>
            <a:endParaRPr lang="en-US" sz="3200" dirty="0">
              <a:solidFill>
                <a:srgbClr val="FFFF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 </a:t>
            </a:r>
            <a:endParaRPr lang="en-US" dirty="0"/>
          </a:p>
        </p:txBody>
      </p:sp>
      <p:sp>
        <p:nvSpPr>
          <p:cNvPr id="3" name="Text Placeholder 2"/>
          <p:cNvSpPr>
            <a:spLocks noGrp="1"/>
          </p:cNvSpPr>
          <p:nvPr>
            <p:ph type="body" idx="1"/>
          </p:nvPr>
        </p:nvSpPr>
        <p:spPr>
          <a:xfrm>
            <a:off x="-236940" y="484533"/>
            <a:ext cx="8832300" cy="3416400"/>
          </a:xfrm>
        </p:spPr>
        <p:txBody>
          <a:bodyPr/>
          <a:lstStyle/>
          <a:p>
            <a:endParaRPr lang="en-US" sz="2800" dirty="0"/>
          </a:p>
          <a:p>
            <a:pPr marL="596900" lvl="1" indent="0">
              <a:buNone/>
            </a:pPr>
            <a:r>
              <a:rPr lang="en-US" sz="2000" dirty="0" smtClean="0"/>
              <a:t>Data Portal</a:t>
            </a:r>
          </a:p>
          <a:p>
            <a:pPr lvl="1"/>
            <a:r>
              <a:rPr lang="en-US" sz="2000" dirty="0" smtClean="0"/>
              <a:t>Difficult </a:t>
            </a:r>
            <a:r>
              <a:rPr lang="en-US" sz="2000" dirty="0"/>
              <a:t>to get </a:t>
            </a:r>
            <a:r>
              <a:rPr lang="en-US" sz="2000" dirty="0" smtClean="0"/>
              <a:t>scientists </a:t>
            </a:r>
            <a:r>
              <a:rPr lang="en-US" sz="2000" dirty="0"/>
              <a:t>to upload existing datasets onto </a:t>
            </a:r>
            <a:r>
              <a:rPr lang="en-US" sz="2000" dirty="0" smtClean="0"/>
              <a:t>portal</a:t>
            </a:r>
          </a:p>
          <a:p>
            <a:pPr marL="596900" lvl="1" indent="0">
              <a:buNone/>
            </a:pPr>
            <a:r>
              <a:rPr lang="en-US" sz="2000" dirty="0" smtClean="0"/>
              <a:t>Fellowships</a:t>
            </a:r>
          </a:p>
          <a:p>
            <a:pPr lvl="1"/>
            <a:r>
              <a:rPr lang="en-US" sz="2000" dirty="0" smtClean="0"/>
              <a:t>Need </a:t>
            </a:r>
            <a:r>
              <a:rPr lang="en-US" sz="2000" dirty="0"/>
              <a:t>to improve communication between manager, </a:t>
            </a:r>
            <a:r>
              <a:rPr lang="en-US" sz="2000" dirty="0" smtClean="0"/>
              <a:t>professor, </a:t>
            </a:r>
            <a:r>
              <a:rPr lang="en-US" sz="2000" dirty="0"/>
              <a:t>fellows and CSC </a:t>
            </a:r>
            <a:endParaRPr lang="en-US" sz="2000" dirty="0" smtClean="0"/>
          </a:p>
          <a:p>
            <a:pPr lvl="1"/>
            <a:r>
              <a:rPr lang="en-US" sz="2000" dirty="0" smtClean="0"/>
              <a:t>Social science research needed in the Catskills for </a:t>
            </a:r>
            <a:r>
              <a:rPr lang="en-US" sz="2000" dirty="0"/>
              <a:t>understanding use of </a:t>
            </a:r>
            <a:r>
              <a:rPr lang="en-US" sz="2000" dirty="0" smtClean="0"/>
              <a:t>resources</a:t>
            </a:r>
          </a:p>
        </p:txBody>
      </p:sp>
    </p:spTree>
    <p:extLst>
      <p:ext uri="{BB962C8B-B14F-4D97-AF65-F5344CB8AC3E}">
        <p14:creationId xmlns:p14="http://schemas.microsoft.com/office/powerpoint/2010/main" val="33426084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a:t>
            </a:r>
            <a:endParaRPr lang="en-US" dirty="0"/>
          </a:p>
        </p:txBody>
      </p:sp>
      <p:sp>
        <p:nvSpPr>
          <p:cNvPr id="3" name="Text Placeholder 2"/>
          <p:cNvSpPr>
            <a:spLocks noGrp="1"/>
          </p:cNvSpPr>
          <p:nvPr>
            <p:ph type="body" idx="1"/>
          </p:nvPr>
        </p:nvSpPr>
        <p:spPr>
          <a:xfrm>
            <a:off x="-289825" y="1017725"/>
            <a:ext cx="8520600" cy="3416400"/>
          </a:xfrm>
        </p:spPr>
        <p:txBody>
          <a:bodyPr/>
          <a:lstStyle/>
          <a:p>
            <a:pPr marL="596900" lvl="1" indent="0">
              <a:buNone/>
            </a:pPr>
            <a:r>
              <a:rPr lang="en-US" sz="2000" dirty="0"/>
              <a:t>Events</a:t>
            </a:r>
          </a:p>
          <a:p>
            <a:pPr lvl="1"/>
            <a:r>
              <a:rPr lang="en-US" sz="2000" dirty="0"/>
              <a:t>Don’t want to compete with other Catskills programs for public outreach</a:t>
            </a:r>
          </a:p>
          <a:p>
            <a:pPr lvl="1"/>
            <a:r>
              <a:rPr lang="en-US" sz="2000" dirty="0"/>
              <a:t>People are willing to travel from NYC, Putnam, and </a:t>
            </a:r>
            <a:r>
              <a:rPr lang="en-US" sz="2000" dirty="0" err="1"/>
              <a:t>Dutchess</a:t>
            </a:r>
            <a:r>
              <a:rPr lang="en-US" sz="2000" dirty="0"/>
              <a:t> counties, Pennsylvania to events in the Catskills, even Western Catskills </a:t>
            </a:r>
          </a:p>
          <a:p>
            <a:endParaRPr lang="en-US" sz="2400" dirty="0"/>
          </a:p>
        </p:txBody>
      </p:sp>
    </p:spTree>
    <p:extLst>
      <p:ext uri="{BB962C8B-B14F-4D97-AF65-F5344CB8AC3E}">
        <p14:creationId xmlns:p14="http://schemas.microsoft.com/office/powerpoint/2010/main" val="25504122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7061" y="-18049"/>
            <a:ext cx="6882066" cy="5161550"/>
          </a:xfrm>
          <a:prstGeom prst="rect">
            <a:avLst/>
          </a:prstGeom>
        </p:spPr>
      </p:pic>
      <p:sp>
        <p:nvSpPr>
          <p:cNvPr id="5" name="TextBox 4"/>
          <p:cNvSpPr txBox="1"/>
          <p:nvPr/>
        </p:nvSpPr>
        <p:spPr>
          <a:xfrm>
            <a:off x="3525252" y="2340142"/>
            <a:ext cx="2518638" cy="646331"/>
          </a:xfrm>
          <a:prstGeom prst="rect">
            <a:avLst/>
          </a:prstGeom>
          <a:noFill/>
        </p:spPr>
        <p:txBody>
          <a:bodyPr wrap="none" rtlCol="0">
            <a:spAutoFit/>
          </a:bodyPr>
          <a:lstStyle/>
          <a:p>
            <a:r>
              <a:rPr lang="en-US" sz="3600" dirty="0" smtClean="0">
                <a:solidFill>
                  <a:schemeClr val="bg1"/>
                </a:solidFill>
              </a:rPr>
              <a:t>Questions?</a:t>
            </a:r>
            <a:endParaRPr lang="en-US" sz="3600" dirty="0">
              <a:solidFill>
                <a:schemeClr val="bg1"/>
              </a:solidFill>
            </a:endParaRPr>
          </a:p>
        </p:txBody>
      </p:sp>
      <p:sp>
        <p:nvSpPr>
          <p:cNvPr id="4" name="TextBox 3"/>
          <p:cNvSpPr txBox="1"/>
          <p:nvPr/>
        </p:nvSpPr>
        <p:spPr>
          <a:xfrm>
            <a:off x="6112320" y="4835723"/>
            <a:ext cx="2034531" cy="307777"/>
          </a:xfrm>
          <a:prstGeom prst="rect">
            <a:avLst/>
          </a:prstGeom>
          <a:noFill/>
        </p:spPr>
        <p:txBody>
          <a:bodyPr wrap="none" rtlCol="0">
            <a:spAutoFit/>
          </a:bodyPr>
          <a:lstStyle/>
          <a:p>
            <a:r>
              <a:rPr lang="en-US" dirty="0" smtClean="0"/>
              <a:t>Photo: John Thompson</a:t>
            </a:r>
            <a:endParaRPr lang="en-US" dirty="0"/>
          </a:p>
        </p:txBody>
      </p:sp>
    </p:spTree>
    <p:extLst>
      <p:ext uri="{BB962C8B-B14F-4D97-AF65-F5344CB8AC3E}">
        <p14:creationId xmlns:p14="http://schemas.microsoft.com/office/powerpoint/2010/main" val="11616150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716736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vibrant and active Catskills research community…</a:t>
            </a:r>
            <a:endParaRPr lang="en-US" dirty="0"/>
          </a:p>
        </p:txBody>
      </p:sp>
      <p:sp>
        <p:nvSpPr>
          <p:cNvPr id="3" name="Text Placeholder 2"/>
          <p:cNvSpPr>
            <a:spLocks noGrp="1"/>
          </p:cNvSpPr>
          <p:nvPr>
            <p:ph type="body" idx="1"/>
          </p:nvPr>
        </p:nvSpPr>
        <p:spPr/>
        <p:txBody>
          <a:bodyPr/>
          <a:lstStyle/>
          <a:p>
            <a:pPr lvl="0"/>
            <a:r>
              <a:rPr lang="en-US" sz="2400" dirty="0" smtClean="0"/>
              <a:t>How </a:t>
            </a:r>
            <a:r>
              <a:rPr lang="en-US" sz="2400" dirty="0"/>
              <a:t>do you create this</a:t>
            </a:r>
            <a:r>
              <a:rPr lang="en-US" sz="2400" dirty="0" smtClean="0"/>
              <a:t>?</a:t>
            </a:r>
          </a:p>
          <a:p>
            <a:r>
              <a:rPr lang="en-US" sz="2400" dirty="0"/>
              <a:t>What </a:t>
            </a:r>
            <a:r>
              <a:rPr lang="en-US" sz="2400" dirty="0" smtClean="0"/>
              <a:t>are the current </a:t>
            </a:r>
            <a:r>
              <a:rPr lang="en-US" sz="2400" dirty="0"/>
              <a:t>limiting factors?</a:t>
            </a:r>
          </a:p>
          <a:p>
            <a:pPr lvl="2"/>
            <a:r>
              <a:rPr lang="en-US" sz="1800" dirty="0" smtClean="0"/>
              <a:t>Field housing</a:t>
            </a:r>
            <a:endParaRPr lang="en-US" sz="1800" dirty="0"/>
          </a:p>
          <a:p>
            <a:pPr lvl="2"/>
            <a:r>
              <a:rPr lang="en-US" sz="1800" dirty="0"/>
              <a:t>Funding</a:t>
            </a:r>
          </a:p>
          <a:p>
            <a:pPr lvl="2"/>
            <a:r>
              <a:rPr lang="en-US" sz="1800" dirty="0" smtClean="0"/>
              <a:t>Central </a:t>
            </a:r>
            <a:r>
              <a:rPr lang="en-US" sz="1800" dirty="0"/>
              <a:t>research location/site</a:t>
            </a:r>
          </a:p>
          <a:p>
            <a:pPr lvl="2"/>
            <a:r>
              <a:rPr lang="en-US" sz="1800" dirty="0"/>
              <a:t>We don’t have a </a:t>
            </a:r>
            <a:r>
              <a:rPr lang="en-US" sz="1800" dirty="0" smtClean="0"/>
              <a:t>“College </a:t>
            </a:r>
            <a:r>
              <a:rPr lang="en-US" sz="1800" dirty="0"/>
              <a:t>of the Catskills</a:t>
            </a:r>
            <a:r>
              <a:rPr lang="en-US" sz="1800" dirty="0" smtClean="0"/>
              <a:t>”</a:t>
            </a:r>
          </a:p>
          <a:p>
            <a:pPr lvl="2"/>
            <a:r>
              <a:rPr lang="en-US" sz="1800" dirty="0" smtClean="0"/>
              <a:t>Complex dynamics of agencies and their funding mechanisms</a:t>
            </a:r>
            <a:endParaRPr lang="en-US" sz="1800" dirty="0"/>
          </a:p>
        </p:txBody>
      </p:sp>
      <p:pic>
        <p:nvPicPr>
          <p:cNvPr id="4" name="Google Shape;152;p24"/>
          <p:cNvPicPr preferRelativeResize="0"/>
          <p:nvPr/>
        </p:nvPicPr>
        <p:blipFill rotWithShape="1">
          <a:blip r:embed="rId3">
            <a:alphaModFix/>
          </a:blip>
          <a:srcRect l="24392" t="20576" r="42344" b="68365"/>
          <a:stretch/>
        </p:blipFill>
        <p:spPr>
          <a:xfrm>
            <a:off x="4022803" y="2196684"/>
            <a:ext cx="4990901" cy="933250"/>
          </a:xfrm>
          <a:prstGeom prst="rect">
            <a:avLst/>
          </a:prstGeom>
          <a:noFill/>
          <a:ln>
            <a:noFill/>
          </a:ln>
        </p:spPr>
      </p:pic>
    </p:spTree>
    <p:extLst>
      <p:ext uri="{BB962C8B-B14F-4D97-AF65-F5344CB8AC3E}">
        <p14:creationId xmlns:p14="http://schemas.microsoft.com/office/powerpoint/2010/main" val="13602163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Catskill Natural Resource Managers and Researchers</a:t>
            </a:r>
            <a:endParaRPr dirty="0"/>
          </a:p>
          <a:p>
            <a:pPr marL="0" lvl="0" indent="0" algn="l" rtl="0">
              <a:spcBef>
                <a:spcPts val="0"/>
              </a:spcBef>
              <a:spcAft>
                <a:spcPts val="0"/>
              </a:spcAft>
              <a:buNone/>
            </a:pPr>
            <a:endParaRPr dirty="0"/>
          </a:p>
        </p:txBody>
      </p:sp>
      <p:sp>
        <p:nvSpPr>
          <p:cNvPr id="215" name="Google Shape;215;p32"/>
          <p:cNvSpPr txBox="1">
            <a:spLocks noGrp="1"/>
          </p:cNvSpPr>
          <p:nvPr>
            <p:ph type="body" idx="1"/>
          </p:nvPr>
        </p:nvSpPr>
        <p:spPr>
          <a:xfrm>
            <a:off x="4190338" y="1079111"/>
            <a:ext cx="5096786" cy="3416400"/>
          </a:xfrm>
          <a:prstGeom prst="rect">
            <a:avLst/>
          </a:prstGeom>
        </p:spPr>
        <p:txBody>
          <a:bodyPr spcFirstLastPara="1" wrap="square" lIns="91425" tIns="91425" rIns="91425" bIns="91425" anchor="t" anchorCtr="0">
            <a:noAutofit/>
          </a:bodyPr>
          <a:lstStyle/>
          <a:p>
            <a:endParaRPr lang="en-US" dirty="0"/>
          </a:p>
          <a:p>
            <a:pPr lvl="1" fontAlgn="base"/>
            <a:r>
              <a:rPr lang="en-US" sz="1800" dirty="0"/>
              <a:t>4 county soil and water </a:t>
            </a:r>
            <a:r>
              <a:rPr lang="en-US" sz="2000" dirty="0"/>
              <a:t>conservation</a:t>
            </a:r>
            <a:r>
              <a:rPr lang="en-US" sz="1800" dirty="0"/>
              <a:t> districts</a:t>
            </a:r>
          </a:p>
          <a:p>
            <a:pPr lvl="1" fontAlgn="base"/>
            <a:r>
              <a:rPr lang="en-US" sz="1800" dirty="0" smtClean="0"/>
              <a:t>Cary Institute</a:t>
            </a:r>
          </a:p>
          <a:p>
            <a:pPr lvl="1" fontAlgn="base"/>
            <a:r>
              <a:rPr lang="en-US" sz="1800" dirty="0" smtClean="0"/>
              <a:t>Catskill Center</a:t>
            </a:r>
          </a:p>
          <a:p>
            <a:pPr lvl="1" fontAlgn="base"/>
            <a:r>
              <a:rPr lang="en-US" sz="1800" dirty="0" smtClean="0"/>
              <a:t>Woodstock Land Conservancy</a:t>
            </a:r>
          </a:p>
          <a:p>
            <a:pPr lvl="1" fontAlgn="base"/>
            <a:r>
              <a:rPr lang="en-US" sz="1800" dirty="0" smtClean="0"/>
              <a:t>Catskill </a:t>
            </a:r>
            <a:r>
              <a:rPr lang="en-US" sz="1800" dirty="0" err="1" smtClean="0"/>
              <a:t>Mountainkeeper</a:t>
            </a:r>
            <a:endParaRPr lang="en-US" sz="1800" dirty="0" smtClean="0"/>
          </a:p>
          <a:p>
            <a:pPr lvl="1" fontAlgn="base"/>
            <a:r>
              <a:rPr lang="en-US" sz="1800" dirty="0" smtClean="0"/>
              <a:t>Colleges and Universities</a:t>
            </a:r>
            <a:endParaRPr lang="en-US" sz="1800" dirty="0"/>
          </a:p>
        </p:txBody>
      </p:sp>
      <p:sp>
        <p:nvSpPr>
          <p:cNvPr id="4" name="Google Shape;215;p32"/>
          <p:cNvSpPr txBox="1">
            <a:spLocks/>
          </p:cNvSpPr>
          <p:nvPr/>
        </p:nvSpPr>
        <p:spPr>
          <a:xfrm>
            <a:off x="-522979" y="1017725"/>
            <a:ext cx="5254005" cy="49243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lang="en-US" sz="2400" dirty="0" smtClean="0"/>
          </a:p>
          <a:p>
            <a:pPr lvl="1" fontAlgn="base"/>
            <a:r>
              <a:rPr lang="en-US" sz="1800" dirty="0" smtClean="0"/>
              <a:t>New York City Department of Environmental Protection </a:t>
            </a:r>
          </a:p>
          <a:p>
            <a:pPr lvl="1" fontAlgn="base"/>
            <a:r>
              <a:rPr lang="en-US" sz="1800" dirty="0" smtClean="0"/>
              <a:t>New York State DEC </a:t>
            </a:r>
          </a:p>
          <a:p>
            <a:pPr lvl="1" fontAlgn="base"/>
            <a:r>
              <a:rPr lang="en-US" sz="1800" dirty="0" smtClean="0"/>
              <a:t>NYSERDA</a:t>
            </a:r>
          </a:p>
          <a:p>
            <a:pPr lvl="1" fontAlgn="base"/>
            <a:r>
              <a:rPr lang="en-US" sz="1800" dirty="0" smtClean="0"/>
              <a:t>USGS</a:t>
            </a:r>
          </a:p>
          <a:p>
            <a:pPr lvl="1" fontAlgn="base"/>
            <a:r>
              <a:rPr lang="en-US" sz="1800" dirty="0" smtClean="0"/>
              <a:t>NY State Museum</a:t>
            </a:r>
          </a:p>
          <a:p>
            <a:pPr lvl="1" fontAlgn="base"/>
            <a:r>
              <a:rPr lang="en-US" sz="1800" dirty="0"/>
              <a:t>4 Cornell Cooperative Extensions</a:t>
            </a:r>
          </a:p>
          <a:p>
            <a:pPr lvl="1" fontAlgn="base"/>
            <a:endParaRPr lang="en-US" sz="1800" dirty="0" smtClean="0"/>
          </a:p>
        </p:txBody>
      </p:sp>
    </p:spTree>
    <p:extLst>
      <p:ext uri="{BB962C8B-B14F-4D97-AF65-F5344CB8AC3E}">
        <p14:creationId xmlns:p14="http://schemas.microsoft.com/office/powerpoint/2010/main" val="605979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Formation of Catskill Science Collaborative</a:t>
            </a:r>
            <a:endParaRPr lang="en-US" dirty="0"/>
          </a:p>
        </p:txBody>
      </p:sp>
      <p:sp>
        <p:nvSpPr>
          <p:cNvPr id="3" name="Text Placeholder 2"/>
          <p:cNvSpPr>
            <a:spLocks noGrp="1"/>
          </p:cNvSpPr>
          <p:nvPr>
            <p:ph type="body" idx="1"/>
          </p:nvPr>
        </p:nvSpPr>
        <p:spPr>
          <a:xfrm>
            <a:off x="311699" y="1152475"/>
            <a:ext cx="5255723" cy="3416400"/>
          </a:xfrm>
        </p:spPr>
        <p:txBody>
          <a:bodyPr/>
          <a:lstStyle/>
          <a:p>
            <a:r>
              <a:rPr lang="en-US" sz="2000" dirty="0" smtClean="0"/>
              <a:t>Started November 2018</a:t>
            </a:r>
          </a:p>
          <a:p>
            <a:endParaRPr lang="en-US" sz="2000" dirty="0" smtClean="0"/>
          </a:p>
          <a:p>
            <a:r>
              <a:rPr lang="en-US" sz="2000" dirty="0" smtClean="0"/>
              <a:t>Funded through New York State Environmental Protection Fund through the NYS DEC</a:t>
            </a:r>
          </a:p>
          <a:p>
            <a:pPr marL="114300" indent="0">
              <a:buNone/>
            </a:pPr>
            <a:endParaRPr lang="en-US" sz="2000" dirty="0"/>
          </a:p>
          <a:p>
            <a:r>
              <a:rPr lang="en-US" sz="2000" dirty="0" smtClean="0"/>
              <a:t>Why Cary?</a:t>
            </a:r>
          </a:p>
          <a:p>
            <a:endParaRPr lang="en-US" sz="2000" dirty="0" smtClean="0"/>
          </a:p>
          <a:p>
            <a:endParaRPr lang="en-US" sz="2000" dirty="0" smtClean="0"/>
          </a:p>
          <a:p>
            <a:endParaRPr lang="en-US" sz="2000" dirty="0" smtClean="0"/>
          </a:p>
        </p:txBody>
      </p:sp>
      <p:pic>
        <p:nvPicPr>
          <p:cNvPr id="5" name="Picture 4"/>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l="19113" r="35307"/>
          <a:stretch/>
        </p:blipFill>
        <p:spPr>
          <a:xfrm>
            <a:off x="5769980" y="1047451"/>
            <a:ext cx="2521613" cy="3688137"/>
          </a:xfrm>
          <a:prstGeom prst="rect">
            <a:avLst/>
          </a:prstGeom>
        </p:spPr>
      </p:pic>
    </p:spTree>
    <p:extLst>
      <p:ext uri="{BB962C8B-B14F-4D97-AF65-F5344CB8AC3E}">
        <p14:creationId xmlns:p14="http://schemas.microsoft.com/office/powerpoint/2010/main" val="18046128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p:nvPr/>
        </p:nvSpPr>
        <p:spPr>
          <a:xfrm>
            <a:off x="3760031" y="1629856"/>
            <a:ext cx="1556401" cy="43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Researchers</a:t>
            </a:r>
            <a:endParaRPr sz="1800" dirty="0"/>
          </a:p>
        </p:txBody>
      </p:sp>
      <p:sp>
        <p:nvSpPr>
          <p:cNvPr id="112" name="Google Shape;112;p19"/>
          <p:cNvSpPr txBox="1"/>
          <p:nvPr/>
        </p:nvSpPr>
        <p:spPr>
          <a:xfrm>
            <a:off x="229823" y="2497862"/>
            <a:ext cx="3182450" cy="43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Natural Resource Managers</a:t>
            </a:r>
            <a:endParaRPr sz="1800" dirty="0"/>
          </a:p>
        </p:txBody>
      </p:sp>
      <p:sp>
        <p:nvSpPr>
          <p:cNvPr id="113" name="Google Shape;113;p19"/>
          <p:cNvSpPr txBox="1"/>
          <p:nvPr/>
        </p:nvSpPr>
        <p:spPr>
          <a:xfrm>
            <a:off x="7360133" y="2653990"/>
            <a:ext cx="880618" cy="29240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Public</a:t>
            </a:r>
            <a:endParaRPr sz="1800" dirty="0"/>
          </a:p>
        </p:txBody>
      </p:sp>
      <p:cxnSp>
        <p:nvCxnSpPr>
          <p:cNvPr id="115" name="Google Shape;115;p19"/>
          <p:cNvCxnSpPr>
            <a:stCxn id="111" idx="1"/>
            <a:endCxn id="112" idx="0"/>
          </p:cNvCxnSpPr>
          <p:nvPr/>
        </p:nvCxnSpPr>
        <p:spPr>
          <a:xfrm flipH="1">
            <a:off x="1821048" y="1845706"/>
            <a:ext cx="1938983" cy="652156"/>
          </a:xfrm>
          <a:prstGeom prst="straightConnector1">
            <a:avLst/>
          </a:prstGeom>
          <a:noFill/>
          <a:ln w="47625" cap="flat" cmpd="sng">
            <a:solidFill>
              <a:srgbClr val="6AA84F"/>
            </a:solidFill>
            <a:prstDash val="solid"/>
            <a:round/>
            <a:headEnd type="triangle" w="lg" len="lg"/>
            <a:tailEnd type="triangle" w="lg" len="lg"/>
          </a:ln>
        </p:spPr>
      </p:cxnSp>
      <p:cxnSp>
        <p:nvCxnSpPr>
          <p:cNvPr id="116" name="Google Shape;116;p19"/>
          <p:cNvCxnSpPr>
            <a:stCxn id="111" idx="3"/>
            <a:endCxn id="113" idx="0"/>
          </p:cNvCxnSpPr>
          <p:nvPr/>
        </p:nvCxnSpPr>
        <p:spPr>
          <a:xfrm>
            <a:off x="5316432" y="1845706"/>
            <a:ext cx="2484010" cy="808284"/>
          </a:xfrm>
          <a:prstGeom prst="straightConnector1">
            <a:avLst/>
          </a:prstGeom>
          <a:noFill/>
          <a:ln w="44450" cap="flat" cmpd="sng">
            <a:solidFill>
              <a:srgbClr val="6AA84F"/>
            </a:solidFill>
            <a:prstDash val="solid"/>
            <a:round/>
            <a:headEnd type="triangle" w="lg" len="lg"/>
            <a:tailEnd type="triangle" w="lg" len="lg"/>
          </a:ln>
        </p:spPr>
      </p:cxnSp>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l="17455"/>
          <a:stretch/>
        </p:blipFill>
        <p:spPr>
          <a:xfrm rot="5400000">
            <a:off x="329111" y="3090759"/>
            <a:ext cx="1676043" cy="1353648"/>
          </a:xfrm>
          <a:prstGeom prst="ellipse">
            <a:avLst/>
          </a:prstGeom>
          <a:ln w="444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l="60174" t="14178" b="12873"/>
          <a:stretch/>
        </p:blipFill>
        <p:spPr>
          <a:xfrm>
            <a:off x="7077193" y="3027439"/>
            <a:ext cx="1363279" cy="1664778"/>
          </a:xfrm>
          <a:prstGeom prst="ellipse">
            <a:avLst/>
          </a:prstGeom>
          <a:ln w="444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p:cNvPicPr>
            <a:picLocks noChangeAspect="1"/>
          </p:cNvPicPr>
          <p:nvPr/>
        </p:nvPicPr>
        <p:blipFill rotWithShape="1">
          <a:blip r:embed="rId5" cstate="screen">
            <a:extLst>
              <a:ext uri="{28A0092B-C50C-407E-A947-70E740481C1C}">
                <a14:useLocalDpi xmlns:a14="http://schemas.microsoft.com/office/drawing/2010/main"/>
              </a:ext>
            </a:extLst>
          </a:blip>
          <a:srcRect l="20963" t="4241" r="26896" b="33190"/>
          <a:stretch/>
        </p:blipFill>
        <p:spPr>
          <a:xfrm>
            <a:off x="3583692" y="151117"/>
            <a:ext cx="1760572" cy="1584515"/>
          </a:xfrm>
          <a:prstGeom prst="ellipse">
            <a:avLst/>
          </a:prstGeom>
          <a:ln w="412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117" name="Google Shape;117;p19"/>
          <p:cNvCxnSpPr/>
          <p:nvPr/>
        </p:nvCxnSpPr>
        <p:spPr>
          <a:xfrm>
            <a:off x="3681122" y="942774"/>
            <a:ext cx="1232700" cy="600"/>
          </a:xfrm>
          <a:prstGeom prst="curvedConnector5">
            <a:avLst>
              <a:gd name="adj1" fmla="val -67673"/>
              <a:gd name="adj2" fmla="val -153061000"/>
              <a:gd name="adj3" fmla="val 192088"/>
            </a:avLst>
          </a:prstGeom>
          <a:noFill/>
          <a:ln w="53975" cap="flat" cmpd="sng">
            <a:solidFill>
              <a:srgbClr val="6AA84F"/>
            </a:solidFill>
            <a:prstDash val="solid"/>
            <a:round/>
            <a:headEnd type="triangle" w="lg" len="lg"/>
            <a:tailEnd type="triangle" w="lg" len="lg"/>
          </a:ln>
        </p:spPr>
      </p:cxnSp>
      <p:sp>
        <p:nvSpPr>
          <p:cNvPr id="2" name="TextBox 1"/>
          <p:cNvSpPr txBox="1"/>
          <p:nvPr/>
        </p:nvSpPr>
        <p:spPr>
          <a:xfrm>
            <a:off x="229823" y="151117"/>
            <a:ext cx="2492990" cy="646331"/>
          </a:xfrm>
          <a:prstGeom prst="rect">
            <a:avLst/>
          </a:prstGeom>
          <a:noFill/>
        </p:spPr>
        <p:txBody>
          <a:bodyPr wrap="none" rtlCol="0">
            <a:spAutoFit/>
          </a:bodyPr>
          <a:lstStyle/>
          <a:p>
            <a:r>
              <a:rPr lang="en-US" sz="3600" dirty="0" smtClean="0"/>
              <a:t>CSC Goals</a:t>
            </a:r>
            <a:endParaRPr lang="en-US" sz="3600" dirty="0"/>
          </a:p>
        </p:txBody>
      </p:sp>
    </p:spTree>
    <p:extLst>
      <p:ext uri="{BB962C8B-B14F-4D97-AF65-F5344CB8AC3E}">
        <p14:creationId xmlns:p14="http://schemas.microsoft.com/office/powerpoint/2010/main" val="4075302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p:nvPr/>
        </p:nvSpPr>
        <p:spPr>
          <a:xfrm>
            <a:off x="3760031" y="1629856"/>
            <a:ext cx="1556401" cy="43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Researchers</a:t>
            </a:r>
            <a:endParaRPr sz="1800" dirty="0"/>
          </a:p>
        </p:txBody>
      </p:sp>
      <p:pic>
        <p:nvPicPr>
          <p:cNvPr id="19" name="Picture 18"/>
          <p:cNvPicPr>
            <a:picLocks noChangeAspect="1"/>
          </p:cNvPicPr>
          <p:nvPr/>
        </p:nvPicPr>
        <p:blipFill rotWithShape="1">
          <a:blip r:embed="rId3" cstate="screen">
            <a:extLst>
              <a:ext uri="{28A0092B-C50C-407E-A947-70E740481C1C}">
                <a14:useLocalDpi xmlns:a14="http://schemas.microsoft.com/office/drawing/2010/main"/>
              </a:ext>
            </a:extLst>
          </a:blip>
          <a:srcRect l="20963" t="4241" r="26896" b="33190"/>
          <a:stretch/>
        </p:blipFill>
        <p:spPr>
          <a:xfrm>
            <a:off x="3583692" y="151117"/>
            <a:ext cx="1760572" cy="1584515"/>
          </a:xfrm>
          <a:prstGeom prst="ellipse">
            <a:avLst/>
          </a:prstGeom>
          <a:ln w="412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117" name="Google Shape;117;p19"/>
          <p:cNvCxnSpPr/>
          <p:nvPr/>
        </p:nvCxnSpPr>
        <p:spPr>
          <a:xfrm>
            <a:off x="3681122" y="942774"/>
            <a:ext cx="1232700" cy="600"/>
          </a:xfrm>
          <a:prstGeom prst="curvedConnector5">
            <a:avLst>
              <a:gd name="adj1" fmla="val -67673"/>
              <a:gd name="adj2" fmla="val -153061000"/>
              <a:gd name="adj3" fmla="val 192088"/>
            </a:avLst>
          </a:prstGeom>
          <a:noFill/>
          <a:ln w="53975" cap="flat" cmpd="sng">
            <a:solidFill>
              <a:srgbClr val="6AA84F"/>
            </a:solidFill>
            <a:prstDash val="solid"/>
            <a:round/>
            <a:headEnd type="triangle" w="lg" len="lg"/>
            <a:tailEnd type="triangle" w="lg" len="lg"/>
          </a:ln>
        </p:spPr>
      </p:cxnSp>
      <p:sp>
        <p:nvSpPr>
          <p:cNvPr id="2" name="TextBox 1"/>
          <p:cNvSpPr txBox="1"/>
          <p:nvPr/>
        </p:nvSpPr>
        <p:spPr>
          <a:xfrm>
            <a:off x="2590709" y="3340240"/>
            <a:ext cx="3746538" cy="400110"/>
          </a:xfrm>
          <a:prstGeom prst="rect">
            <a:avLst/>
          </a:prstGeom>
          <a:noFill/>
        </p:spPr>
        <p:txBody>
          <a:bodyPr wrap="none" rtlCol="0">
            <a:spAutoFit/>
          </a:bodyPr>
          <a:lstStyle/>
          <a:p>
            <a:r>
              <a:rPr lang="en-US" sz="2000" dirty="0" smtClean="0"/>
              <a:t>Develop scientific infrastructure</a:t>
            </a:r>
            <a:endParaRPr lang="en-US" sz="2000" dirty="0"/>
          </a:p>
        </p:txBody>
      </p:sp>
      <p:sp>
        <p:nvSpPr>
          <p:cNvPr id="6" name="Oval 5"/>
          <p:cNvSpPr/>
          <p:nvPr/>
        </p:nvSpPr>
        <p:spPr>
          <a:xfrm>
            <a:off x="1843957" y="151116"/>
            <a:ext cx="1765139" cy="6475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Data Portal</a:t>
            </a:r>
            <a:endParaRPr lang="en-US" sz="1800" dirty="0"/>
          </a:p>
        </p:txBody>
      </p:sp>
      <p:sp>
        <p:nvSpPr>
          <p:cNvPr id="7" name="Oval 6"/>
          <p:cNvSpPr/>
          <p:nvPr/>
        </p:nvSpPr>
        <p:spPr>
          <a:xfrm>
            <a:off x="5454677" y="151116"/>
            <a:ext cx="2027791" cy="6475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CERM Conference</a:t>
            </a:r>
            <a:endParaRPr lang="en-US" sz="1800" dirty="0"/>
          </a:p>
        </p:txBody>
      </p:sp>
    </p:spTree>
    <p:extLst>
      <p:ext uri="{BB962C8B-B14F-4D97-AF65-F5344CB8AC3E}">
        <p14:creationId xmlns:p14="http://schemas.microsoft.com/office/powerpoint/2010/main" val="134181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dirty="0" smtClean="0"/>
              <a:t>Catskill </a:t>
            </a:r>
            <a:r>
              <a:rPr lang="en-US" sz="2700" dirty="0"/>
              <a:t>Data </a:t>
            </a:r>
            <a:r>
              <a:rPr lang="en-US" sz="2700" dirty="0" smtClean="0"/>
              <a:t>Portal: “One Stop Shop” for Catskill Data</a:t>
            </a:r>
            <a:endParaRPr lang="en-US" sz="2700" dirty="0"/>
          </a:p>
        </p:txBody>
      </p:sp>
      <p:pic>
        <p:nvPicPr>
          <p:cNvPr id="4" name="Picture 3"/>
          <p:cNvPicPr>
            <a:picLocks noChangeAspect="1"/>
          </p:cNvPicPr>
          <p:nvPr/>
        </p:nvPicPr>
        <p:blipFill rotWithShape="1">
          <a:blip r:embed="rId3"/>
          <a:srcRect l="29166" t="11689" r="25833" b="9074"/>
          <a:stretch/>
        </p:blipFill>
        <p:spPr>
          <a:xfrm>
            <a:off x="1676401" y="1017725"/>
            <a:ext cx="5480538" cy="5428237"/>
          </a:xfrm>
          <a:prstGeom prst="rect">
            <a:avLst/>
          </a:prstGeom>
        </p:spPr>
      </p:pic>
    </p:spTree>
    <p:extLst>
      <p:ext uri="{BB962C8B-B14F-4D97-AF65-F5344CB8AC3E}">
        <p14:creationId xmlns:p14="http://schemas.microsoft.com/office/powerpoint/2010/main" val="15070973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Michael </a:t>
            </a:r>
            <a:r>
              <a:rPr lang="en-US" dirty="0" err="1" smtClean="0"/>
              <a:t>Kudish</a:t>
            </a:r>
            <a:r>
              <a:rPr lang="en-US" dirty="0" smtClean="0"/>
              <a:t> Data Digitization</a:t>
            </a:r>
            <a:endParaRPr dirty="0"/>
          </a:p>
        </p:txBody>
      </p:sp>
      <p:sp>
        <p:nvSpPr>
          <p:cNvPr id="124" name="Google Shape;124;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dirty="0"/>
          </a:p>
        </p:txBody>
      </p:sp>
      <p:pic>
        <p:nvPicPr>
          <p:cNvPr id="6" name="Google Shape;126;p20"/>
          <p:cNvPicPr preferRelativeResize="0">
            <a:picLocks noChangeAspect="1"/>
          </p:cNvPicPr>
          <p:nvPr/>
        </p:nvPicPr>
        <p:blipFill rotWithShape="1">
          <a:blip r:embed="rId3" cstate="screen">
            <a:alphaModFix/>
            <a:extLst>
              <a:ext uri="{28A0092B-C50C-407E-A947-70E740481C1C}">
                <a14:useLocalDpi xmlns:a14="http://schemas.microsoft.com/office/drawing/2010/main"/>
              </a:ext>
            </a:extLst>
          </a:blip>
          <a:srcRect t="26378" r="27452"/>
          <a:stretch/>
        </p:blipFill>
        <p:spPr>
          <a:xfrm>
            <a:off x="-3044" y="1595651"/>
            <a:ext cx="5445095" cy="3540100"/>
          </a:xfrm>
          <a:prstGeom prst="rect">
            <a:avLst/>
          </a:prstGeom>
          <a:noFill/>
          <a:ln>
            <a:noFill/>
          </a:ln>
        </p:spPr>
      </p:pic>
      <p:pic>
        <p:nvPicPr>
          <p:cNvPr id="7" name="Google Shape;125;p20"/>
          <p:cNvPicPr preferRelativeResize="0">
            <a:picLocks noChangeAspect="1"/>
          </p:cNvPicPr>
          <p:nvPr/>
        </p:nvPicPr>
        <p:blipFill>
          <a:blip r:embed="rId4" cstate="screen">
            <a:alphaModFix/>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a:ext>
            </a:extLst>
          </a:blip>
          <a:stretch>
            <a:fillRect/>
          </a:stretch>
        </p:blipFill>
        <p:spPr>
          <a:xfrm>
            <a:off x="5611727" y="41725"/>
            <a:ext cx="3532273" cy="5094026"/>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Catskill Environmental Reasearch &amp; Monitoring (CERM) Conference</a:t>
            </a:r>
            <a:endParaRPr dirty="0"/>
          </a:p>
          <a:p>
            <a:pPr marL="0" lvl="0" indent="0" algn="l" rtl="0">
              <a:spcBef>
                <a:spcPts val="0"/>
              </a:spcBef>
              <a:spcAft>
                <a:spcPts val="0"/>
              </a:spcAft>
              <a:buNone/>
            </a:pPr>
            <a:endParaRPr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65190" y="1531981"/>
            <a:ext cx="5377831" cy="358382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17931</TotalTime>
  <Words>2107</Words>
  <Application>Microsoft Office PowerPoint</Application>
  <PresentationFormat>On-screen Show (16:9)</PresentationFormat>
  <Paragraphs>234</Paragraphs>
  <Slides>25</Slides>
  <Notes>24</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25</vt:i4>
      </vt:variant>
    </vt:vector>
  </HeadingPairs>
  <TitlesOfParts>
    <vt:vector size="27" baseType="lpstr">
      <vt:lpstr>Arial</vt:lpstr>
      <vt:lpstr>Simple Light</vt:lpstr>
      <vt:lpstr>Catskill Science Collaborative</vt:lpstr>
      <vt:lpstr>PowerPoint Presentation</vt:lpstr>
      <vt:lpstr>Catskill Natural Resource Managers and Researchers </vt:lpstr>
      <vt:lpstr>Formation of Catskill Science Collaborative</vt:lpstr>
      <vt:lpstr>PowerPoint Presentation</vt:lpstr>
      <vt:lpstr>PowerPoint Presentation</vt:lpstr>
      <vt:lpstr>Catskill Data Portal: “One Stop Shop” for Catskill Data</vt:lpstr>
      <vt:lpstr>Michael Kudish Data Digitization</vt:lpstr>
      <vt:lpstr>Catskill Environmental Reasearch &amp; Monitoring (CERM) Conference </vt:lpstr>
      <vt:lpstr>PowerPoint Presentation</vt:lpstr>
      <vt:lpstr>Catskill Research Fellowships</vt:lpstr>
      <vt:lpstr>Catskill Research Fellowship Goals</vt:lpstr>
      <vt:lpstr>Perceptions of Trail Risk in the Catskill Park</vt:lpstr>
      <vt:lpstr>Recreational Use of Timber Rattlesnake Habitat in the Southern Catskills</vt:lpstr>
      <vt:lpstr>Working with Stakeholders to Protect Hemlocks for Water Quality and Recreation</vt:lpstr>
      <vt:lpstr>Improving Measurements of Stream Flow on the West Branch of the Neversink River.</vt:lpstr>
      <vt:lpstr>PowerPoint Presentation</vt:lpstr>
      <vt:lpstr>PowerPoint Presentation</vt:lpstr>
      <vt:lpstr>PowerPoint Presentation</vt:lpstr>
      <vt:lpstr>PowerPoint Presentation</vt:lpstr>
      <vt:lpstr>Lessons Learned </vt:lpstr>
      <vt:lpstr>Lessons Learned</vt:lpstr>
      <vt:lpstr>PowerPoint Presentation</vt:lpstr>
      <vt:lpstr>Extras</vt:lpstr>
      <vt:lpstr>A vibrant and active Catskills research community…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Catskill Science Collaborative</dc:title>
  <dc:creator>Jamie Deppen</dc:creator>
  <cp:lastModifiedBy>Jamie Deppen</cp:lastModifiedBy>
  <cp:revision>172</cp:revision>
  <dcterms:modified xsi:type="dcterms:W3CDTF">2019-12-13T02:47:00Z</dcterms:modified>
</cp:coreProperties>
</file>